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omic Sans" panose="020B0604020202020204" charset="0"/>
      <p:regular r:id="rId18"/>
    </p:embeddedFont>
    <p:embeddedFont>
      <p:font typeface="Archivo Black" panose="020B0604020202020204" charset="0"/>
      <p:regular r:id="rId19"/>
    </p:embeddedFont>
    <p:embeddedFont>
      <p:font typeface="Tomorrow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Shrikhand" panose="020B0604020202020204" charset="0"/>
      <p:regular r:id="rId25"/>
    </p:embeddedFont>
    <p:embeddedFont>
      <p:font typeface="Canva Sans Bold" panose="020B0604020202020204" charset="0"/>
      <p:regular r:id="rId26"/>
    </p:embeddedFont>
    <p:embeddedFont>
      <p:font typeface="Helvetica World Italics" panose="020B0604020202020204" charset="-128"/>
      <p:regular r:id="rId27"/>
    </p:embeddedFont>
    <p:embeddedFont>
      <p:font typeface="Libre Baskerville" panose="020B0604020202020204" charset="0"/>
      <p:regular r:id="rId28"/>
    </p:embeddedFont>
    <p:embeddedFont>
      <p:font typeface="Helvetica World" panose="020B0604020202020204" charset="-128"/>
      <p:regular r:id="rId29"/>
    </p:embeddedFont>
    <p:embeddedFont>
      <p:font typeface="Canva Sans" panose="020B0604020202020204" charset="0"/>
      <p:regular r:id="rId30"/>
    </p:embeddedFont>
    <p:embeddedFont>
      <p:font typeface="Helvetica World Bold" panose="020B0604020202020204" charset="-128"/>
      <p:regular r:id="rId31"/>
    </p:embeddedFont>
    <p:embeddedFont>
      <p:font typeface="Space Age" panose="020B0604020202020204" charset="0"/>
      <p:regular r:id="rId32"/>
    </p:embeddedFont>
    <p:embeddedFont>
      <p:font typeface="League Spartan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2" d="100"/>
          <a:sy n="52" d="100"/>
        </p:scale>
        <p:origin x="156" y="1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C5981-2CF5-45B8-AD16-69D6039222F5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8F1A59-ADAD-4BE3-BD73-521B9933E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701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F1A59-ADAD-4BE3-BD73-521B9933E1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996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3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14.sv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5.png"/><Relationship Id="rId5" Type="http://schemas.openxmlformats.org/officeDocument/2006/relationships/image" Target="../media/image23.jpeg"/><Relationship Id="rId10" Type="http://schemas.openxmlformats.org/officeDocument/2006/relationships/image" Target="../media/image25.jpeg"/><Relationship Id="rId4" Type="http://schemas.openxmlformats.org/officeDocument/2006/relationships/image" Target="../media/image3.svg"/><Relationship Id="rId9" Type="http://schemas.openxmlformats.org/officeDocument/2006/relationships/image" Target="../media/image3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5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31.png"/><Relationship Id="rId4" Type="http://schemas.openxmlformats.org/officeDocument/2006/relationships/image" Target="../media/image4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55.svg"/><Relationship Id="rId3" Type="http://schemas.openxmlformats.org/officeDocument/2006/relationships/image" Target="../media/image45.svg"/><Relationship Id="rId7" Type="http://schemas.openxmlformats.org/officeDocument/2006/relationships/image" Target="../media/image49.svg"/><Relationship Id="rId12" Type="http://schemas.openxmlformats.org/officeDocument/2006/relationships/image" Target="../media/image37.png"/><Relationship Id="rId17" Type="http://schemas.openxmlformats.org/officeDocument/2006/relationships/image" Target="../media/image40.png"/><Relationship Id="rId2" Type="http://schemas.openxmlformats.org/officeDocument/2006/relationships/image" Target="../media/image32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53.svg"/><Relationship Id="rId5" Type="http://schemas.openxmlformats.org/officeDocument/2006/relationships/image" Target="../media/image47.svg"/><Relationship Id="rId15" Type="http://schemas.openxmlformats.org/officeDocument/2006/relationships/image" Target="../media/image57.sv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image" Target="../media/image51.svg"/><Relationship Id="rId1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.svg"/><Relationship Id="rId7" Type="http://schemas.openxmlformats.org/officeDocument/2006/relationships/image" Target="../media/image4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9.png"/><Relationship Id="rId4" Type="http://schemas.openxmlformats.org/officeDocument/2006/relationships/image" Target="../media/image41.jpeg"/><Relationship Id="rId9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69.svg"/><Relationship Id="rId18" Type="http://schemas.openxmlformats.org/officeDocument/2006/relationships/image" Target="../media/image10.png"/><Relationship Id="rId3" Type="http://schemas.openxmlformats.org/officeDocument/2006/relationships/image" Target="../media/image2.png"/><Relationship Id="rId21" Type="http://schemas.openxmlformats.org/officeDocument/2006/relationships/image" Target="../media/image75.svg"/><Relationship Id="rId7" Type="http://schemas.openxmlformats.org/officeDocument/2006/relationships/image" Target="../media/image45.jpeg"/><Relationship Id="rId12" Type="http://schemas.openxmlformats.org/officeDocument/2006/relationships/image" Target="../media/image47.png"/><Relationship Id="rId17" Type="http://schemas.openxmlformats.org/officeDocument/2006/relationships/image" Target="../media/image73.svg"/><Relationship Id="rId2" Type="http://schemas.openxmlformats.org/officeDocument/2006/relationships/image" Target="../media/image11.jpeg"/><Relationship Id="rId16" Type="http://schemas.openxmlformats.org/officeDocument/2006/relationships/image" Target="../media/image49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svg"/><Relationship Id="rId11" Type="http://schemas.openxmlformats.org/officeDocument/2006/relationships/image" Target="../media/image67.svg"/><Relationship Id="rId5" Type="http://schemas.openxmlformats.org/officeDocument/2006/relationships/image" Target="../media/image44.png"/><Relationship Id="rId15" Type="http://schemas.openxmlformats.org/officeDocument/2006/relationships/image" Target="../media/image71.svg"/><Relationship Id="rId10" Type="http://schemas.openxmlformats.org/officeDocument/2006/relationships/image" Target="../media/image46.png"/><Relationship Id="rId19" Type="http://schemas.openxmlformats.org/officeDocument/2006/relationships/image" Target="../media/image16.svg"/><Relationship Id="rId4" Type="http://schemas.openxmlformats.org/officeDocument/2006/relationships/image" Target="../media/image3.svg"/><Relationship Id="rId9" Type="http://schemas.openxmlformats.org/officeDocument/2006/relationships/image" Target="../media/image14.svg"/><Relationship Id="rId14" Type="http://schemas.openxmlformats.org/officeDocument/2006/relationships/image" Target="../media/image48.png"/><Relationship Id="rId2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svg"/><Relationship Id="rId7" Type="http://schemas.openxmlformats.org/officeDocument/2006/relationships/image" Target="../media/image1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10" Type="http://schemas.openxmlformats.org/officeDocument/2006/relationships/image" Target="../media/image5.png"/><Relationship Id="rId4" Type="http://schemas.openxmlformats.org/officeDocument/2006/relationships/image" Target="../media/image7.jpeg"/><Relationship Id="rId9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9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4.jpe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2.png"/><Relationship Id="rId7" Type="http://schemas.openxmlformats.org/officeDocument/2006/relationships/image" Target="../media/image15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2.png"/><Relationship Id="rId7" Type="http://schemas.openxmlformats.org/officeDocument/2006/relationships/image" Target="../media/image17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29.sv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04923" y="-360454"/>
            <a:ext cx="19097845" cy="1389154"/>
            <a:chOff x="0" y="0"/>
            <a:chExt cx="5029885" cy="3658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9885" cy="365868"/>
            </a:xfrm>
            <a:custGeom>
              <a:avLst/>
              <a:gdLst/>
              <a:ahLst/>
              <a:cxnLst/>
              <a:rect l="l" t="t" r="r" b="b"/>
              <a:pathLst>
                <a:path w="5029885" h="365868">
                  <a:moveTo>
                    <a:pt x="0" y="0"/>
                  </a:moveTo>
                  <a:lnTo>
                    <a:pt x="5029885" y="0"/>
                  </a:lnTo>
                  <a:lnTo>
                    <a:pt x="5029885" y="365868"/>
                  </a:lnTo>
                  <a:lnTo>
                    <a:pt x="0" y="365868"/>
                  </a:ln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029885" cy="403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441201"/>
            <a:ext cx="237954" cy="237954"/>
          </a:xfrm>
          <a:custGeom>
            <a:avLst/>
            <a:gdLst/>
            <a:ahLst/>
            <a:cxnLst/>
            <a:rect l="l" t="t" r="r" b="b"/>
            <a:pathLst>
              <a:path w="237954" h="237954">
                <a:moveTo>
                  <a:pt x="0" y="0"/>
                </a:moveTo>
                <a:lnTo>
                  <a:pt x="237954" y="0"/>
                </a:lnTo>
                <a:lnTo>
                  <a:pt x="237954" y="237954"/>
                </a:lnTo>
                <a:lnTo>
                  <a:pt x="0" y="2379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8457936"/>
            <a:ext cx="2505790" cy="800364"/>
          </a:xfrm>
          <a:custGeom>
            <a:avLst/>
            <a:gdLst/>
            <a:ahLst/>
            <a:cxnLst/>
            <a:rect l="l" t="t" r="r" b="b"/>
            <a:pathLst>
              <a:path w="2505790" h="800364">
                <a:moveTo>
                  <a:pt x="0" y="0"/>
                </a:moveTo>
                <a:lnTo>
                  <a:pt x="2505790" y="0"/>
                </a:lnTo>
                <a:lnTo>
                  <a:pt x="2505790" y="800364"/>
                </a:lnTo>
                <a:lnTo>
                  <a:pt x="0" y="8003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4750495" y="8457936"/>
            <a:ext cx="2505790" cy="800364"/>
          </a:xfrm>
          <a:custGeom>
            <a:avLst/>
            <a:gdLst/>
            <a:ahLst/>
            <a:cxnLst/>
            <a:rect l="l" t="t" r="r" b="b"/>
            <a:pathLst>
              <a:path w="2505790" h="800364">
                <a:moveTo>
                  <a:pt x="2505791" y="0"/>
                </a:moveTo>
                <a:lnTo>
                  <a:pt x="0" y="0"/>
                </a:lnTo>
                <a:lnTo>
                  <a:pt x="0" y="800364"/>
                </a:lnTo>
                <a:lnTo>
                  <a:pt x="2505791" y="800364"/>
                </a:lnTo>
                <a:lnTo>
                  <a:pt x="250579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7174659" y="8140012"/>
            <a:ext cx="5015602" cy="47625"/>
            <a:chOff x="0" y="0"/>
            <a:chExt cx="1320982" cy="1254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20982" cy="12543"/>
            </a:xfrm>
            <a:custGeom>
              <a:avLst/>
              <a:gdLst/>
              <a:ahLst/>
              <a:cxnLst/>
              <a:rect l="l" t="t" r="r" b="b"/>
              <a:pathLst>
                <a:path w="1320982" h="12543">
                  <a:moveTo>
                    <a:pt x="6272" y="0"/>
                  </a:moveTo>
                  <a:lnTo>
                    <a:pt x="1314710" y="0"/>
                  </a:lnTo>
                  <a:cubicBezTo>
                    <a:pt x="1316373" y="0"/>
                    <a:pt x="1317968" y="661"/>
                    <a:pt x="1319145" y="1837"/>
                  </a:cubicBezTo>
                  <a:cubicBezTo>
                    <a:pt x="1320321" y="3013"/>
                    <a:pt x="1320982" y="4608"/>
                    <a:pt x="1320982" y="6272"/>
                  </a:cubicBezTo>
                  <a:lnTo>
                    <a:pt x="1320982" y="6272"/>
                  </a:lnTo>
                  <a:cubicBezTo>
                    <a:pt x="1320982" y="7935"/>
                    <a:pt x="1320321" y="9530"/>
                    <a:pt x="1319145" y="10706"/>
                  </a:cubicBezTo>
                  <a:cubicBezTo>
                    <a:pt x="1317968" y="11882"/>
                    <a:pt x="1316373" y="12543"/>
                    <a:pt x="1314710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320982" cy="41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510927" y="8187637"/>
            <a:ext cx="5638970" cy="5662144"/>
          </a:xfrm>
          <a:custGeom>
            <a:avLst/>
            <a:gdLst/>
            <a:ahLst/>
            <a:cxnLst/>
            <a:rect l="l" t="t" r="r" b="b"/>
            <a:pathLst>
              <a:path w="5638970" h="5662144">
                <a:moveTo>
                  <a:pt x="0" y="0"/>
                </a:moveTo>
                <a:lnTo>
                  <a:pt x="5638970" y="0"/>
                </a:lnTo>
                <a:lnTo>
                  <a:pt x="5638970" y="5662144"/>
                </a:lnTo>
                <a:lnTo>
                  <a:pt x="0" y="56621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426360" y="1120978"/>
            <a:ext cx="3710470" cy="3710470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DB8C31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10"/>
              <a:stretch>
                <a:fillRect l="223" r="223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1266654" y="403101"/>
            <a:ext cx="2014503" cy="32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40"/>
              </a:lnSpc>
              <a:spcBef>
                <a:spcPct val="0"/>
              </a:spcBef>
            </a:pPr>
            <a:r>
              <a:rPr lang="en-US" sz="1742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BYTE FORGE.</a:t>
            </a:r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4536788" y="1182589"/>
            <a:ext cx="3587248" cy="3587248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DB8C31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10"/>
              <a:stretch>
                <a:fillRect l="223" r="223"/>
              </a:stretch>
            </a:blipFill>
          </p:spPr>
        </p:sp>
      </p:grpSp>
      <p:sp>
        <p:nvSpPr>
          <p:cNvPr id="20" name="Freeform 20"/>
          <p:cNvSpPr/>
          <p:nvPr/>
        </p:nvSpPr>
        <p:spPr>
          <a:xfrm>
            <a:off x="426360" y="7009413"/>
            <a:ext cx="3151672" cy="3151672"/>
          </a:xfrm>
          <a:custGeom>
            <a:avLst/>
            <a:gdLst/>
            <a:ahLst/>
            <a:cxnLst/>
            <a:rect l="l" t="t" r="r" b="b"/>
            <a:pathLst>
              <a:path w="3151672" h="3151672">
                <a:moveTo>
                  <a:pt x="0" y="0"/>
                </a:moveTo>
                <a:lnTo>
                  <a:pt x="3151672" y="0"/>
                </a:lnTo>
                <a:lnTo>
                  <a:pt x="3151672" y="3151672"/>
                </a:lnTo>
                <a:lnTo>
                  <a:pt x="0" y="31516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714300" y="4461255"/>
            <a:ext cx="14859400" cy="2157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75"/>
              </a:lnSpc>
              <a:spcBef>
                <a:spcPct val="0"/>
              </a:spcBef>
            </a:pPr>
            <a:r>
              <a:rPr lang="en-US" sz="12553">
                <a:solidFill>
                  <a:srgbClr val="FF313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CONNECT X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448095" y="7218645"/>
            <a:ext cx="10468730" cy="582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5"/>
              </a:lnSpc>
              <a:spcBef>
                <a:spcPct val="0"/>
              </a:spcBef>
            </a:pPr>
            <a:r>
              <a:rPr lang="en-US" sz="3196" i="1">
                <a:solidFill>
                  <a:srgbClr val="FFFFFF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INTELLIGENT AI-BASED  AP MONITORING SYSTEM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04923" y="-360454"/>
            <a:ext cx="19097845" cy="1389154"/>
            <a:chOff x="0" y="0"/>
            <a:chExt cx="5029885" cy="3658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9885" cy="365868"/>
            </a:xfrm>
            <a:custGeom>
              <a:avLst/>
              <a:gdLst/>
              <a:ahLst/>
              <a:cxnLst/>
              <a:rect l="l" t="t" r="r" b="b"/>
              <a:pathLst>
                <a:path w="5029885" h="365868">
                  <a:moveTo>
                    <a:pt x="0" y="0"/>
                  </a:moveTo>
                  <a:lnTo>
                    <a:pt x="5029885" y="0"/>
                  </a:lnTo>
                  <a:lnTo>
                    <a:pt x="5029885" y="365868"/>
                  </a:lnTo>
                  <a:lnTo>
                    <a:pt x="0" y="365868"/>
                  </a:ln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029885" cy="403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441201"/>
            <a:ext cx="237954" cy="237954"/>
          </a:xfrm>
          <a:custGeom>
            <a:avLst/>
            <a:gdLst/>
            <a:ahLst/>
            <a:cxnLst/>
            <a:rect l="l" t="t" r="r" b="b"/>
            <a:pathLst>
              <a:path w="237954" h="237954">
                <a:moveTo>
                  <a:pt x="0" y="0"/>
                </a:moveTo>
                <a:lnTo>
                  <a:pt x="237954" y="0"/>
                </a:lnTo>
                <a:lnTo>
                  <a:pt x="237954" y="237954"/>
                </a:lnTo>
                <a:lnTo>
                  <a:pt x="0" y="237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6773748" y="1231142"/>
            <a:ext cx="4884942" cy="3208453"/>
            <a:chOff x="0" y="0"/>
            <a:chExt cx="9668019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665295" cy="6350000"/>
            </a:xfrm>
            <a:custGeom>
              <a:avLst/>
              <a:gdLst/>
              <a:ahLst/>
              <a:cxnLst/>
              <a:rect l="l" t="t" r="r" b="b"/>
              <a:pathLst>
                <a:path w="9665295" h="6350000">
                  <a:moveTo>
                    <a:pt x="0" y="561340"/>
                  </a:moveTo>
                  <a:lnTo>
                    <a:pt x="0" y="3961130"/>
                  </a:lnTo>
                  <a:cubicBezTo>
                    <a:pt x="0" y="4272280"/>
                    <a:pt x="542106" y="4523740"/>
                    <a:pt x="1206800" y="4522470"/>
                  </a:cubicBezTo>
                  <a:cubicBezTo>
                    <a:pt x="1874217" y="4521200"/>
                    <a:pt x="2416324" y="4773930"/>
                    <a:pt x="2413599" y="5085080"/>
                  </a:cubicBezTo>
                  <a:lnTo>
                    <a:pt x="2410875" y="5787390"/>
                  </a:lnTo>
                  <a:cubicBezTo>
                    <a:pt x="2410875" y="6098540"/>
                    <a:pt x="2950258" y="6350000"/>
                    <a:pt x="3614951" y="6350000"/>
                  </a:cubicBezTo>
                  <a:lnTo>
                    <a:pt x="8461219" y="6350000"/>
                  </a:lnTo>
                  <a:cubicBezTo>
                    <a:pt x="9125912" y="6350000"/>
                    <a:pt x="9665295" y="6098540"/>
                    <a:pt x="9665295" y="5788660"/>
                  </a:cubicBezTo>
                  <a:lnTo>
                    <a:pt x="9665295" y="2679700"/>
                  </a:lnTo>
                  <a:cubicBezTo>
                    <a:pt x="9665295" y="2494280"/>
                    <a:pt x="9469155" y="2321560"/>
                    <a:pt x="9142257" y="2217420"/>
                  </a:cubicBezTo>
                  <a:lnTo>
                    <a:pt x="2541635" y="99060"/>
                  </a:lnTo>
                  <a:cubicBezTo>
                    <a:pt x="2340047" y="34290"/>
                    <a:pt x="2103046" y="0"/>
                    <a:pt x="1857872" y="0"/>
                  </a:cubicBezTo>
                  <a:lnTo>
                    <a:pt x="1204076" y="0"/>
                  </a:lnTo>
                  <a:cubicBezTo>
                    <a:pt x="539382" y="0"/>
                    <a:pt x="0" y="251460"/>
                    <a:pt x="0" y="561340"/>
                  </a:cubicBezTo>
                  <a:close/>
                </a:path>
              </a:pathLst>
            </a:custGeom>
            <a:blipFill>
              <a:blip r:embed="rId5"/>
              <a:stretch>
                <a:fillRect t="-704" b="-704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0" y="5958944"/>
            <a:ext cx="8589650" cy="4686481"/>
            <a:chOff x="0" y="0"/>
            <a:chExt cx="2262295" cy="12343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62295" cy="1234300"/>
            </a:xfrm>
            <a:custGeom>
              <a:avLst/>
              <a:gdLst/>
              <a:ahLst/>
              <a:cxnLst/>
              <a:rect l="l" t="t" r="r" b="b"/>
              <a:pathLst>
                <a:path w="2262295" h="1234300">
                  <a:moveTo>
                    <a:pt x="22533" y="0"/>
                  </a:moveTo>
                  <a:lnTo>
                    <a:pt x="2239762" y="0"/>
                  </a:lnTo>
                  <a:cubicBezTo>
                    <a:pt x="2245738" y="0"/>
                    <a:pt x="2251469" y="2374"/>
                    <a:pt x="2255695" y="6600"/>
                  </a:cubicBezTo>
                  <a:cubicBezTo>
                    <a:pt x="2259921" y="10825"/>
                    <a:pt x="2262295" y="16557"/>
                    <a:pt x="2262295" y="22533"/>
                  </a:cubicBezTo>
                  <a:lnTo>
                    <a:pt x="2262295" y="1211767"/>
                  </a:lnTo>
                  <a:cubicBezTo>
                    <a:pt x="2262295" y="1217743"/>
                    <a:pt x="2259921" y="1223474"/>
                    <a:pt x="2255695" y="1227700"/>
                  </a:cubicBezTo>
                  <a:cubicBezTo>
                    <a:pt x="2251469" y="1231926"/>
                    <a:pt x="2245738" y="1234300"/>
                    <a:pt x="2239762" y="1234300"/>
                  </a:cubicBezTo>
                  <a:lnTo>
                    <a:pt x="22533" y="1234300"/>
                  </a:lnTo>
                  <a:cubicBezTo>
                    <a:pt x="16557" y="1234300"/>
                    <a:pt x="10825" y="1231926"/>
                    <a:pt x="6600" y="1227700"/>
                  </a:cubicBezTo>
                  <a:cubicBezTo>
                    <a:pt x="2374" y="1223474"/>
                    <a:pt x="0" y="1217743"/>
                    <a:pt x="0" y="1211767"/>
                  </a:cubicBezTo>
                  <a:lnTo>
                    <a:pt x="0" y="22533"/>
                  </a:lnTo>
                  <a:cubicBezTo>
                    <a:pt x="0" y="16557"/>
                    <a:pt x="2374" y="10825"/>
                    <a:pt x="6600" y="6600"/>
                  </a:cubicBezTo>
                  <a:cubicBezTo>
                    <a:pt x="10825" y="2374"/>
                    <a:pt x="16557" y="0"/>
                    <a:pt x="225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262295" cy="1262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flipH="1">
            <a:off x="5548056" y="6201851"/>
            <a:ext cx="391114" cy="391114"/>
          </a:xfrm>
          <a:custGeom>
            <a:avLst/>
            <a:gdLst/>
            <a:ahLst/>
            <a:cxnLst/>
            <a:rect l="l" t="t" r="r" b="b"/>
            <a:pathLst>
              <a:path w="391114" h="391114">
                <a:moveTo>
                  <a:pt x="391114" y="0"/>
                </a:moveTo>
                <a:lnTo>
                  <a:pt x="0" y="0"/>
                </a:lnTo>
                <a:lnTo>
                  <a:pt x="0" y="391114"/>
                </a:lnTo>
                <a:lnTo>
                  <a:pt x="391114" y="391114"/>
                </a:lnTo>
                <a:lnTo>
                  <a:pt x="39111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4961315" y="5436457"/>
            <a:ext cx="1390812" cy="139081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5296675" y="5726903"/>
            <a:ext cx="720091" cy="809919"/>
          </a:xfrm>
          <a:custGeom>
            <a:avLst/>
            <a:gdLst/>
            <a:ahLst/>
            <a:cxnLst/>
            <a:rect l="l" t="t" r="r" b="b"/>
            <a:pathLst>
              <a:path w="720091" h="809919">
                <a:moveTo>
                  <a:pt x="0" y="0"/>
                </a:moveTo>
                <a:lnTo>
                  <a:pt x="720092" y="0"/>
                </a:lnTo>
                <a:lnTo>
                  <a:pt x="720092" y="809919"/>
                </a:lnTo>
                <a:lnTo>
                  <a:pt x="0" y="8099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9144000" y="4642038"/>
            <a:ext cx="9144000" cy="5644962"/>
          </a:xfrm>
          <a:custGeom>
            <a:avLst/>
            <a:gdLst/>
            <a:ahLst/>
            <a:cxnLst/>
            <a:rect l="l" t="t" r="r" b="b"/>
            <a:pathLst>
              <a:path w="9144000" h="5644962">
                <a:moveTo>
                  <a:pt x="0" y="0"/>
                </a:moveTo>
                <a:lnTo>
                  <a:pt x="9144000" y="0"/>
                </a:lnTo>
                <a:lnTo>
                  <a:pt x="9144000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5249" b="-5249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544000" y="416033"/>
            <a:ext cx="1618180" cy="25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LARANA, INC.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2711827"/>
            <a:ext cx="8589650" cy="2393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45"/>
              </a:lnSpc>
            </a:pPr>
            <a:r>
              <a:rPr lang="en-US" sz="8496">
                <a:solidFill>
                  <a:srgbClr val="FF3131"/>
                </a:solidFill>
                <a:latin typeface="Comic Sans"/>
                <a:ea typeface="Comic Sans"/>
                <a:cs typeface="Comic Sans"/>
                <a:sym typeface="Comic Sans"/>
              </a:rPr>
              <a:t>VISUAL DASHBOARD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70513" y="6692458"/>
            <a:ext cx="6308575" cy="313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Displays areal time dash board  with connectivity trends using STREAMLIT</a:t>
            </a:r>
          </a:p>
        </p:txBody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6815312" y="1231142"/>
            <a:ext cx="1231834" cy="1231834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DB8C31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11"/>
              <a:stretch>
                <a:fillRect l="223" r="223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016299" y="5951575"/>
            <a:ext cx="3952374" cy="4114800"/>
          </a:xfrm>
          <a:custGeom>
            <a:avLst/>
            <a:gdLst/>
            <a:ahLst/>
            <a:cxnLst/>
            <a:rect l="l" t="t" r="r" b="b"/>
            <a:pathLst>
              <a:path w="3952374" h="4114800">
                <a:moveTo>
                  <a:pt x="0" y="0"/>
                </a:moveTo>
                <a:lnTo>
                  <a:pt x="3952374" y="0"/>
                </a:lnTo>
                <a:lnTo>
                  <a:pt x="39523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19502"/>
            <a:ext cx="5532626" cy="2018396"/>
          </a:xfrm>
          <a:custGeom>
            <a:avLst/>
            <a:gdLst/>
            <a:ahLst/>
            <a:cxnLst/>
            <a:rect l="l" t="t" r="r" b="b"/>
            <a:pathLst>
              <a:path w="5532626" h="2018396">
                <a:moveTo>
                  <a:pt x="0" y="0"/>
                </a:moveTo>
                <a:lnTo>
                  <a:pt x="5532626" y="0"/>
                </a:lnTo>
                <a:lnTo>
                  <a:pt x="5532626" y="2018396"/>
                </a:lnTo>
                <a:lnTo>
                  <a:pt x="0" y="20183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45604" b="-19875"/>
            </a:stretch>
          </a:blipFill>
        </p:spPr>
      </p:sp>
      <p:sp>
        <p:nvSpPr>
          <p:cNvPr id="4" name="Freeform 4"/>
          <p:cNvSpPr/>
          <p:nvPr/>
        </p:nvSpPr>
        <p:spPr>
          <a:xfrm rot="10632924">
            <a:off x="349672" y="6818182"/>
            <a:ext cx="3468548" cy="3386564"/>
          </a:xfrm>
          <a:custGeom>
            <a:avLst/>
            <a:gdLst/>
            <a:ahLst/>
            <a:cxnLst/>
            <a:rect l="l" t="t" r="r" b="b"/>
            <a:pathLst>
              <a:path w="3468548" h="3386564">
                <a:moveTo>
                  <a:pt x="0" y="0"/>
                </a:moveTo>
                <a:lnTo>
                  <a:pt x="3468548" y="0"/>
                </a:lnTo>
                <a:lnTo>
                  <a:pt x="3468548" y="3386564"/>
                </a:lnTo>
                <a:lnTo>
                  <a:pt x="0" y="33865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201482" y="159703"/>
            <a:ext cx="5609517" cy="15773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320"/>
              </a:lnSpc>
            </a:pPr>
            <a:r>
              <a:rPr lang="en-US" sz="88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IMPACTS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51792" y="2153133"/>
            <a:ext cx="13775439" cy="458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Improved Internet Reliability</a:t>
            </a:r>
          </a:p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Enhanced ISP accountability</a:t>
            </a:r>
          </a:p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Empowered Users&amp; Communities</a:t>
            </a:r>
          </a:p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Data-Driven Network Optimization</a:t>
            </a:r>
          </a:p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Cost and Time Efficiency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6262122" y="512255"/>
            <a:ext cx="1525643" cy="1525643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DB8C31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7"/>
              <a:stretch>
                <a:fillRect l="223" r="223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9F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7625" y="1371598"/>
            <a:ext cx="18288000" cy="9287393"/>
          </a:xfrm>
          <a:custGeom>
            <a:avLst/>
            <a:gdLst/>
            <a:ahLst/>
            <a:cxnLst/>
            <a:rect l="l" t="t" r="r" b="b"/>
            <a:pathLst>
              <a:path w="18288000" h="9287393">
                <a:moveTo>
                  <a:pt x="0" y="0"/>
                </a:moveTo>
                <a:lnTo>
                  <a:pt x="18288000" y="0"/>
                </a:lnTo>
                <a:lnTo>
                  <a:pt x="18288000" y="9287393"/>
                </a:lnTo>
                <a:lnTo>
                  <a:pt x="0" y="92873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000"/>
            </a:blip>
            <a:stretch>
              <a:fillRect l="-9336" t="-15247" b="-585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00629" y="8634508"/>
            <a:ext cx="1218095" cy="1247584"/>
          </a:xfrm>
          <a:custGeom>
            <a:avLst/>
            <a:gdLst/>
            <a:ahLst/>
            <a:cxnLst/>
            <a:rect l="l" t="t" r="r" b="b"/>
            <a:pathLst>
              <a:path w="1218095" h="1247584">
                <a:moveTo>
                  <a:pt x="0" y="0"/>
                </a:moveTo>
                <a:lnTo>
                  <a:pt x="1218095" y="0"/>
                </a:lnTo>
                <a:lnTo>
                  <a:pt x="1218095" y="1247584"/>
                </a:lnTo>
                <a:lnTo>
                  <a:pt x="0" y="12475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956915" y="4351655"/>
            <a:ext cx="2331085" cy="2331085"/>
          </a:xfrm>
          <a:custGeom>
            <a:avLst/>
            <a:gdLst/>
            <a:ahLst/>
            <a:cxnLst/>
            <a:rect l="l" t="t" r="r" b="b"/>
            <a:pathLst>
              <a:path w="2331085" h="2331085">
                <a:moveTo>
                  <a:pt x="0" y="0"/>
                </a:moveTo>
                <a:lnTo>
                  <a:pt x="2331085" y="0"/>
                </a:lnTo>
                <a:lnTo>
                  <a:pt x="2331085" y="2331085"/>
                </a:lnTo>
                <a:lnTo>
                  <a:pt x="0" y="23310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47625" y="-171450"/>
            <a:ext cx="18335625" cy="1543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UVP(Unique Value Proposition)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221156" y="1519355"/>
            <a:ext cx="13632356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en-US" sz="5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AI-powered Real-Time Monitoring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221156" y="2401687"/>
            <a:ext cx="13098956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en-US" sz="5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Automated Alert System to ISP’s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221156" y="3288782"/>
            <a:ext cx="11925400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en-US" sz="5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Data-Driven Insight &amp; Logging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1394712" y="4193392"/>
            <a:ext cx="11925400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en-US" sz="5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Lightweight &amp; Scalable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914400" y="5147061"/>
            <a:ext cx="13792200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en-US" sz="5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Tailored for Developing Regions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6496479" y="8495479"/>
            <a:ext cx="1525643" cy="1525643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DB8C31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7"/>
              <a:stretch>
                <a:fillRect l="223" r="223"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72588" y="174316"/>
            <a:ext cx="5300094" cy="4114800"/>
          </a:xfrm>
          <a:custGeom>
            <a:avLst/>
            <a:gdLst/>
            <a:ahLst/>
            <a:cxnLst/>
            <a:rect l="l" t="t" r="r" b="b"/>
            <a:pathLst>
              <a:path w="5300094" h="4114800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07176" y="8150543"/>
            <a:ext cx="2130014" cy="2057400"/>
          </a:xfrm>
          <a:custGeom>
            <a:avLst/>
            <a:gdLst/>
            <a:ahLst/>
            <a:cxnLst/>
            <a:rect l="l" t="t" r="r" b="b"/>
            <a:pathLst>
              <a:path w="2130014" h="2057400">
                <a:moveTo>
                  <a:pt x="0" y="0"/>
                </a:moveTo>
                <a:lnTo>
                  <a:pt x="2130015" y="0"/>
                </a:lnTo>
                <a:lnTo>
                  <a:pt x="2130015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620733" y="6331268"/>
            <a:ext cx="2053659" cy="2057400"/>
          </a:xfrm>
          <a:custGeom>
            <a:avLst/>
            <a:gdLst/>
            <a:ahLst/>
            <a:cxnLst/>
            <a:rect l="l" t="t" r="r" b="b"/>
            <a:pathLst>
              <a:path w="2053659" h="2057400">
                <a:moveTo>
                  <a:pt x="0" y="0"/>
                </a:moveTo>
                <a:lnTo>
                  <a:pt x="2053659" y="0"/>
                </a:lnTo>
                <a:lnTo>
                  <a:pt x="205365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706587" y="6516057"/>
            <a:ext cx="3427086" cy="3427086"/>
          </a:xfrm>
          <a:custGeom>
            <a:avLst/>
            <a:gdLst/>
            <a:ahLst/>
            <a:cxnLst/>
            <a:rect l="l" t="t" r="r" b="b"/>
            <a:pathLst>
              <a:path w="3427086" h="3427086">
                <a:moveTo>
                  <a:pt x="0" y="0"/>
                </a:moveTo>
                <a:lnTo>
                  <a:pt x="3427086" y="0"/>
                </a:lnTo>
                <a:lnTo>
                  <a:pt x="3427086" y="3427086"/>
                </a:lnTo>
                <a:lnTo>
                  <a:pt x="0" y="34270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33212" y="5828343"/>
            <a:ext cx="2338972" cy="2742243"/>
          </a:xfrm>
          <a:custGeom>
            <a:avLst/>
            <a:gdLst/>
            <a:ahLst/>
            <a:cxnLst/>
            <a:rect l="l" t="t" r="r" b="b"/>
            <a:pathLst>
              <a:path w="2338972" h="2742243">
                <a:moveTo>
                  <a:pt x="0" y="0"/>
                </a:moveTo>
                <a:lnTo>
                  <a:pt x="2338972" y="0"/>
                </a:lnTo>
                <a:lnTo>
                  <a:pt x="2338972" y="2742243"/>
                </a:lnTo>
                <a:lnTo>
                  <a:pt x="0" y="27422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33212" y="2690177"/>
            <a:ext cx="3187521" cy="2057400"/>
          </a:xfrm>
          <a:custGeom>
            <a:avLst/>
            <a:gdLst/>
            <a:ahLst/>
            <a:cxnLst/>
            <a:rect l="l" t="t" r="r" b="b"/>
            <a:pathLst>
              <a:path w="3187521" h="2057400">
                <a:moveTo>
                  <a:pt x="0" y="0"/>
                </a:moveTo>
                <a:lnTo>
                  <a:pt x="3187521" y="0"/>
                </a:lnTo>
                <a:lnTo>
                  <a:pt x="3187521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162257" y="731308"/>
            <a:ext cx="2406033" cy="2406033"/>
          </a:xfrm>
          <a:custGeom>
            <a:avLst/>
            <a:gdLst/>
            <a:ahLst/>
            <a:cxnLst/>
            <a:rect l="l" t="t" r="r" b="b"/>
            <a:pathLst>
              <a:path w="2406033" h="2406033">
                <a:moveTo>
                  <a:pt x="0" y="0"/>
                </a:moveTo>
                <a:lnTo>
                  <a:pt x="2406032" y="0"/>
                </a:lnTo>
                <a:lnTo>
                  <a:pt x="2406032" y="2406033"/>
                </a:lnTo>
                <a:lnTo>
                  <a:pt x="0" y="240603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28870" y="731308"/>
            <a:ext cx="1683488" cy="1500408"/>
          </a:xfrm>
          <a:custGeom>
            <a:avLst/>
            <a:gdLst/>
            <a:ahLst/>
            <a:cxnLst/>
            <a:rect l="l" t="t" r="r" b="b"/>
            <a:pathLst>
              <a:path w="1683488" h="1500408">
                <a:moveTo>
                  <a:pt x="0" y="0"/>
                </a:moveTo>
                <a:lnTo>
                  <a:pt x="1683488" y="0"/>
                </a:lnTo>
                <a:lnTo>
                  <a:pt x="1683488" y="1500408"/>
                </a:lnTo>
                <a:lnTo>
                  <a:pt x="0" y="150040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0" y="5143500"/>
            <a:ext cx="18577419" cy="790940"/>
          </a:xfrm>
          <a:custGeom>
            <a:avLst/>
            <a:gdLst/>
            <a:ahLst/>
            <a:cxnLst/>
            <a:rect l="l" t="t" r="r" b="b"/>
            <a:pathLst>
              <a:path w="18577419" h="790940">
                <a:moveTo>
                  <a:pt x="0" y="0"/>
                </a:moveTo>
                <a:lnTo>
                  <a:pt x="18577419" y="0"/>
                </a:lnTo>
                <a:lnTo>
                  <a:pt x="18577419" y="790940"/>
                </a:lnTo>
                <a:lnTo>
                  <a:pt x="0" y="79094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9540" t="-303699" r="-7982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2268173" y="2613977"/>
            <a:ext cx="3906937" cy="1348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Target market &amp; </a:t>
            </a:r>
          </a:p>
          <a:p>
            <a:pPr algn="ctr">
              <a:lnSpc>
                <a:spcPts val="5460"/>
              </a:lnSpc>
            </a:pPr>
            <a:r>
              <a:rPr lang="en-US" sz="39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early adoptants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575966" y="5890922"/>
            <a:ext cx="2883234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12480" lvl="1" indent="-356240" algn="ctr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CITIES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24432" y="695643"/>
            <a:ext cx="5746056" cy="589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9" lvl="1" indent="-367035" algn="ctr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EDUCATION SECTOR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674392" y="7039611"/>
            <a:ext cx="5746056" cy="118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9" lvl="1" indent="-367035" algn="ctr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INDUSTRIES &amp; INNOVATION</a:t>
            </a:r>
          </a:p>
        </p:txBody>
      </p:sp>
      <p:sp>
        <p:nvSpPr>
          <p:cNvPr id="15" name="Freeform 15"/>
          <p:cNvSpPr/>
          <p:nvPr/>
        </p:nvSpPr>
        <p:spPr>
          <a:xfrm rot="-5400000">
            <a:off x="6447417" y="4843160"/>
            <a:ext cx="10477500" cy="791177"/>
          </a:xfrm>
          <a:custGeom>
            <a:avLst/>
            <a:gdLst/>
            <a:ahLst/>
            <a:cxnLst/>
            <a:rect l="l" t="t" r="r" b="b"/>
            <a:pathLst>
              <a:path w="19952847" h="791177">
                <a:moveTo>
                  <a:pt x="0" y="0"/>
                </a:moveTo>
                <a:lnTo>
                  <a:pt x="19952847" y="0"/>
                </a:lnTo>
                <a:lnTo>
                  <a:pt x="19952847" y="791177"/>
                </a:lnTo>
                <a:lnTo>
                  <a:pt x="0" y="79117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1989" t="-303578" r="-7431"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4923" y="-360454"/>
            <a:ext cx="19097845" cy="1389154"/>
            <a:chOff x="0" y="0"/>
            <a:chExt cx="5029885" cy="3658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9885" cy="365868"/>
            </a:xfrm>
            <a:custGeom>
              <a:avLst/>
              <a:gdLst/>
              <a:ahLst/>
              <a:cxnLst/>
              <a:rect l="l" t="t" r="r" b="b"/>
              <a:pathLst>
                <a:path w="5029885" h="365868">
                  <a:moveTo>
                    <a:pt x="0" y="0"/>
                  </a:moveTo>
                  <a:lnTo>
                    <a:pt x="5029885" y="0"/>
                  </a:lnTo>
                  <a:lnTo>
                    <a:pt x="5029885" y="365868"/>
                  </a:lnTo>
                  <a:lnTo>
                    <a:pt x="0" y="365868"/>
                  </a:ln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29885" cy="403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441201"/>
            <a:ext cx="237954" cy="237954"/>
          </a:xfrm>
          <a:custGeom>
            <a:avLst/>
            <a:gdLst/>
            <a:ahLst/>
            <a:cxnLst/>
            <a:rect l="l" t="t" r="r" b="b"/>
            <a:pathLst>
              <a:path w="237954" h="237954">
                <a:moveTo>
                  <a:pt x="0" y="0"/>
                </a:moveTo>
                <a:lnTo>
                  <a:pt x="237954" y="0"/>
                </a:lnTo>
                <a:lnTo>
                  <a:pt x="237954" y="237954"/>
                </a:lnTo>
                <a:lnTo>
                  <a:pt x="0" y="237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700999" y="5934898"/>
            <a:ext cx="6021549" cy="3789347"/>
            <a:chOff x="0" y="0"/>
            <a:chExt cx="1585922" cy="99801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85922" cy="998017"/>
            </a:xfrm>
            <a:custGeom>
              <a:avLst/>
              <a:gdLst/>
              <a:ahLst/>
              <a:cxnLst/>
              <a:rect l="l" t="t" r="r" b="b"/>
              <a:pathLst>
                <a:path w="1585922" h="998017">
                  <a:moveTo>
                    <a:pt x="32143" y="0"/>
                  </a:moveTo>
                  <a:lnTo>
                    <a:pt x="1553780" y="0"/>
                  </a:lnTo>
                  <a:cubicBezTo>
                    <a:pt x="1562304" y="0"/>
                    <a:pt x="1570480" y="3386"/>
                    <a:pt x="1576508" y="9414"/>
                  </a:cubicBezTo>
                  <a:cubicBezTo>
                    <a:pt x="1582536" y="15442"/>
                    <a:pt x="1585922" y="23618"/>
                    <a:pt x="1585922" y="32143"/>
                  </a:cubicBezTo>
                  <a:lnTo>
                    <a:pt x="1585922" y="965875"/>
                  </a:lnTo>
                  <a:cubicBezTo>
                    <a:pt x="1585922" y="974399"/>
                    <a:pt x="1582536" y="982575"/>
                    <a:pt x="1576508" y="988603"/>
                  </a:cubicBezTo>
                  <a:cubicBezTo>
                    <a:pt x="1570480" y="994631"/>
                    <a:pt x="1562304" y="998017"/>
                    <a:pt x="1553780" y="998017"/>
                  </a:cubicBezTo>
                  <a:lnTo>
                    <a:pt x="32143" y="998017"/>
                  </a:lnTo>
                  <a:cubicBezTo>
                    <a:pt x="23618" y="998017"/>
                    <a:pt x="15442" y="994631"/>
                    <a:pt x="9414" y="988603"/>
                  </a:cubicBezTo>
                  <a:cubicBezTo>
                    <a:pt x="3386" y="982575"/>
                    <a:pt x="0" y="974399"/>
                    <a:pt x="0" y="965875"/>
                  </a:cubicBezTo>
                  <a:lnTo>
                    <a:pt x="0" y="32143"/>
                  </a:lnTo>
                  <a:cubicBezTo>
                    <a:pt x="0" y="23618"/>
                    <a:pt x="3386" y="15442"/>
                    <a:pt x="9414" y="9414"/>
                  </a:cubicBezTo>
                  <a:cubicBezTo>
                    <a:pt x="15442" y="3386"/>
                    <a:pt x="23618" y="0"/>
                    <a:pt x="321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585922" cy="1026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73978" y="1470852"/>
            <a:ext cx="3758224" cy="4287139"/>
            <a:chOff x="0" y="0"/>
            <a:chExt cx="8459470" cy="965001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459470" cy="9646800"/>
            </a:xfrm>
            <a:custGeom>
              <a:avLst/>
              <a:gdLst/>
              <a:ahLst/>
              <a:cxnLst/>
              <a:rect l="l" t="t" r="r" b="b"/>
              <a:pathLst>
                <a:path w="8459470" h="9646800">
                  <a:moveTo>
                    <a:pt x="458470" y="0"/>
                  </a:moveTo>
                  <a:lnTo>
                    <a:pt x="8001000" y="0"/>
                  </a:lnTo>
                  <a:cubicBezTo>
                    <a:pt x="8255000" y="0"/>
                    <a:pt x="8459470" y="521101"/>
                    <a:pt x="8459470" y="1161219"/>
                  </a:cubicBezTo>
                  <a:lnTo>
                    <a:pt x="8459470" y="5876861"/>
                  </a:lnTo>
                  <a:cubicBezTo>
                    <a:pt x="8459470" y="6208177"/>
                    <a:pt x="8403590" y="6526628"/>
                    <a:pt x="8304530" y="6745362"/>
                  </a:cubicBezTo>
                  <a:lnTo>
                    <a:pt x="7141210" y="9354083"/>
                  </a:lnTo>
                  <a:cubicBezTo>
                    <a:pt x="7057390" y="9543867"/>
                    <a:pt x="6949440" y="9646800"/>
                    <a:pt x="6836410" y="9646800"/>
                  </a:cubicBezTo>
                  <a:lnTo>
                    <a:pt x="3760470" y="9646800"/>
                  </a:lnTo>
                  <a:cubicBezTo>
                    <a:pt x="3506470" y="9646800"/>
                    <a:pt x="3302000" y="9125700"/>
                    <a:pt x="3302000" y="8485582"/>
                  </a:cubicBezTo>
                  <a:lnTo>
                    <a:pt x="3302000" y="8173565"/>
                  </a:lnTo>
                  <a:cubicBezTo>
                    <a:pt x="3302000" y="7530230"/>
                    <a:pt x="3096260" y="7012346"/>
                    <a:pt x="2843530" y="7012346"/>
                  </a:cubicBezTo>
                  <a:lnTo>
                    <a:pt x="458470" y="7012346"/>
                  </a:lnTo>
                  <a:cubicBezTo>
                    <a:pt x="205740" y="7012346"/>
                    <a:pt x="0" y="6491244"/>
                    <a:pt x="0" y="5851127"/>
                  </a:cubicBezTo>
                  <a:lnTo>
                    <a:pt x="0" y="1161219"/>
                  </a:lnTo>
                  <a:cubicBezTo>
                    <a:pt x="0" y="521101"/>
                    <a:pt x="205740" y="0"/>
                    <a:pt x="458470" y="0"/>
                  </a:cubicBezTo>
                  <a:close/>
                </a:path>
              </a:pathLst>
            </a:custGeom>
            <a:blipFill>
              <a:blip r:embed="rId4"/>
              <a:stretch>
                <a:fillRect t="-15888" b="-15888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 flipH="1">
            <a:off x="10122767" y="6603109"/>
            <a:ext cx="385535" cy="385535"/>
          </a:xfrm>
          <a:custGeom>
            <a:avLst/>
            <a:gdLst/>
            <a:ahLst/>
            <a:cxnLst/>
            <a:rect l="l" t="t" r="r" b="b"/>
            <a:pathLst>
              <a:path w="385535" h="385535">
                <a:moveTo>
                  <a:pt x="385535" y="0"/>
                </a:moveTo>
                <a:lnTo>
                  <a:pt x="0" y="0"/>
                </a:lnTo>
                <a:lnTo>
                  <a:pt x="0" y="385535"/>
                </a:lnTo>
                <a:lnTo>
                  <a:pt x="385535" y="385535"/>
                </a:lnTo>
                <a:lnTo>
                  <a:pt x="38553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6404911" y="1470852"/>
            <a:ext cx="3980517" cy="3723107"/>
            <a:chOff x="0" y="0"/>
            <a:chExt cx="6350000" cy="593936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5939363"/>
            </a:xfrm>
            <a:custGeom>
              <a:avLst/>
              <a:gdLst/>
              <a:ahLst/>
              <a:cxnLst/>
              <a:rect l="l" t="t" r="r" b="b"/>
              <a:pathLst>
                <a:path w="6350000" h="5939363">
                  <a:moveTo>
                    <a:pt x="1648460" y="0"/>
                  </a:moveTo>
                  <a:lnTo>
                    <a:pt x="5812790" y="0"/>
                  </a:lnTo>
                  <a:cubicBezTo>
                    <a:pt x="6109970" y="0"/>
                    <a:pt x="6350000" y="374055"/>
                    <a:pt x="6350000" y="837171"/>
                  </a:cubicBezTo>
                  <a:lnTo>
                    <a:pt x="6350000" y="3843466"/>
                  </a:lnTo>
                  <a:cubicBezTo>
                    <a:pt x="6350000" y="4306582"/>
                    <a:pt x="6109970" y="4680637"/>
                    <a:pt x="5812790" y="4680637"/>
                  </a:cubicBezTo>
                  <a:lnTo>
                    <a:pt x="4751070" y="4680637"/>
                  </a:lnTo>
                  <a:cubicBezTo>
                    <a:pt x="4587240" y="4680637"/>
                    <a:pt x="4431030" y="4797406"/>
                    <a:pt x="4329430" y="4999277"/>
                  </a:cubicBezTo>
                  <a:lnTo>
                    <a:pt x="4013200" y="5620723"/>
                  </a:lnTo>
                  <a:cubicBezTo>
                    <a:pt x="3911600" y="5820615"/>
                    <a:pt x="3756660" y="5939363"/>
                    <a:pt x="3591560" y="5939363"/>
                  </a:cubicBezTo>
                  <a:lnTo>
                    <a:pt x="537210" y="5939363"/>
                  </a:lnTo>
                  <a:cubicBezTo>
                    <a:pt x="240030" y="5939363"/>
                    <a:pt x="0" y="5565308"/>
                    <a:pt x="0" y="5102191"/>
                  </a:cubicBezTo>
                  <a:lnTo>
                    <a:pt x="0" y="2143396"/>
                  </a:lnTo>
                  <a:cubicBezTo>
                    <a:pt x="0" y="1880171"/>
                    <a:pt x="78740" y="1632780"/>
                    <a:pt x="213360" y="1474450"/>
                  </a:cubicBezTo>
                  <a:lnTo>
                    <a:pt x="1324610" y="168226"/>
                  </a:lnTo>
                  <a:cubicBezTo>
                    <a:pt x="1417320" y="59374"/>
                    <a:pt x="1531620" y="0"/>
                    <a:pt x="1648460" y="0"/>
                  </a:cubicBezTo>
                  <a:close/>
                </a:path>
              </a:pathLst>
            </a:custGeom>
            <a:blipFill>
              <a:blip r:embed="rId7"/>
              <a:stretch>
                <a:fillRect t="-45034" b="-45034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5560397" y="6006533"/>
            <a:ext cx="5669545" cy="3540805"/>
            <a:chOff x="0" y="0"/>
            <a:chExt cx="1493213" cy="93255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93213" cy="932558"/>
            </a:xfrm>
            <a:custGeom>
              <a:avLst/>
              <a:gdLst/>
              <a:ahLst/>
              <a:cxnLst/>
              <a:rect l="l" t="t" r="r" b="b"/>
              <a:pathLst>
                <a:path w="1493213" h="932558">
                  <a:moveTo>
                    <a:pt x="34138" y="0"/>
                  </a:moveTo>
                  <a:lnTo>
                    <a:pt x="1459075" y="0"/>
                  </a:lnTo>
                  <a:cubicBezTo>
                    <a:pt x="1477929" y="0"/>
                    <a:pt x="1493213" y="15284"/>
                    <a:pt x="1493213" y="34138"/>
                  </a:cubicBezTo>
                  <a:lnTo>
                    <a:pt x="1493213" y="898419"/>
                  </a:lnTo>
                  <a:cubicBezTo>
                    <a:pt x="1493213" y="907473"/>
                    <a:pt x="1489617" y="916157"/>
                    <a:pt x="1483215" y="922559"/>
                  </a:cubicBezTo>
                  <a:cubicBezTo>
                    <a:pt x="1476812" y="928961"/>
                    <a:pt x="1468129" y="932558"/>
                    <a:pt x="1459075" y="932558"/>
                  </a:cubicBezTo>
                  <a:lnTo>
                    <a:pt x="34138" y="932558"/>
                  </a:lnTo>
                  <a:cubicBezTo>
                    <a:pt x="15284" y="932558"/>
                    <a:pt x="0" y="917273"/>
                    <a:pt x="0" y="898419"/>
                  </a:cubicBezTo>
                  <a:lnTo>
                    <a:pt x="0" y="34138"/>
                  </a:lnTo>
                  <a:cubicBezTo>
                    <a:pt x="0" y="15284"/>
                    <a:pt x="15284" y="0"/>
                    <a:pt x="341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1493213" cy="961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924207" y="6006533"/>
            <a:ext cx="5669545" cy="3540805"/>
            <a:chOff x="0" y="0"/>
            <a:chExt cx="1493213" cy="93255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93213" cy="932558"/>
            </a:xfrm>
            <a:custGeom>
              <a:avLst/>
              <a:gdLst/>
              <a:ahLst/>
              <a:cxnLst/>
              <a:rect l="l" t="t" r="r" b="b"/>
              <a:pathLst>
                <a:path w="1493213" h="932558">
                  <a:moveTo>
                    <a:pt x="34138" y="0"/>
                  </a:moveTo>
                  <a:lnTo>
                    <a:pt x="1459075" y="0"/>
                  </a:lnTo>
                  <a:cubicBezTo>
                    <a:pt x="1477929" y="0"/>
                    <a:pt x="1493213" y="15284"/>
                    <a:pt x="1493213" y="34138"/>
                  </a:cubicBezTo>
                  <a:lnTo>
                    <a:pt x="1493213" y="898419"/>
                  </a:lnTo>
                  <a:cubicBezTo>
                    <a:pt x="1493213" y="907473"/>
                    <a:pt x="1489617" y="916157"/>
                    <a:pt x="1483215" y="922559"/>
                  </a:cubicBezTo>
                  <a:cubicBezTo>
                    <a:pt x="1476812" y="928961"/>
                    <a:pt x="1468129" y="932558"/>
                    <a:pt x="1459075" y="932558"/>
                  </a:cubicBezTo>
                  <a:lnTo>
                    <a:pt x="34138" y="932558"/>
                  </a:lnTo>
                  <a:cubicBezTo>
                    <a:pt x="15284" y="932558"/>
                    <a:pt x="0" y="917273"/>
                    <a:pt x="0" y="898419"/>
                  </a:cubicBezTo>
                  <a:lnTo>
                    <a:pt x="0" y="34138"/>
                  </a:lnTo>
                  <a:cubicBezTo>
                    <a:pt x="0" y="15284"/>
                    <a:pt x="15284" y="0"/>
                    <a:pt x="341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1493213" cy="961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473978" y="5896798"/>
            <a:ext cx="3671594" cy="348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5"/>
              </a:lnSpc>
              <a:spcBef>
                <a:spcPct val="0"/>
              </a:spcBef>
            </a:pPr>
            <a:r>
              <a:rPr lang="en-US" sz="1896" i="1">
                <a:solidFill>
                  <a:srgbClr val="FF3131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ARONDA TREVOR ENOCK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44000" y="416033"/>
            <a:ext cx="1618180" cy="25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BYTE FORGE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602476" y="165902"/>
            <a:ext cx="8608326" cy="836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24"/>
              </a:lnSpc>
            </a:pPr>
            <a:r>
              <a:rPr lang="en-US" sz="5840">
                <a:solidFill>
                  <a:srgbClr val="FF3131"/>
                </a:solidFill>
                <a:latin typeface="Archivo Black"/>
                <a:ea typeface="Archivo Black"/>
                <a:cs typeface="Archivo Black"/>
                <a:sym typeface="Archivo Black"/>
              </a:rPr>
              <a:t>MEET THE TEAM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250466" y="6397008"/>
            <a:ext cx="4498772" cy="352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Architected the AI model and managed the overall system design.</a:t>
            </a:r>
          </a:p>
          <a:p>
            <a:pPr algn="l">
              <a:lnSpc>
                <a:spcPts val="2519"/>
              </a:lnSpc>
            </a:pPr>
            <a:endParaRPr lang="en-US" sz="1799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Contribution: Developed the Streamlit app, coded the monitoring logic, and led the technical direction of the project.</a:t>
            </a:r>
          </a:p>
          <a:p>
            <a:pPr algn="l">
              <a:lnSpc>
                <a:spcPts val="3079"/>
              </a:lnSpc>
            </a:pPr>
            <a:endParaRPr lang="en-US" sz="1799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Strengths: Python development, AI systems integration, and innovation-driven mindset.</a:t>
            </a:r>
          </a:p>
          <a:p>
            <a:pPr algn="l">
              <a:lnSpc>
                <a:spcPts val="2519"/>
              </a:lnSpc>
            </a:pPr>
            <a:endParaRPr lang="en-US" sz="1799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l">
              <a:lnSpc>
                <a:spcPts val="2519"/>
              </a:lnSpc>
              <a:spcBef>
                <a:spcPct val="0"/>
              </a:spcBef>
            </a:pPr>
            <a:endParaRPr lang="en-US" sz="1799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510054" y="6099105"/>
            <a:ext cx="3671594" cy="323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5"/>
              </a:lnSpc>
              <a:spcBef>
                <a:spcPct val="0"/>
              </a:spcBef>
            </a:pPr>
            <a:r>
              <a:rPr lang="en-US" sz="1896">
                <a:solidFill>
                  <a:srgbClr val="FF3131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NANKYA  JOANITAH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879324" y="6099105"/>
            <a:ext cx="3671594" cy="323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5"/>
              </a:lnSpc>
              <a:spcBef>
                <a:spcPct val="0"/>
              </a:spcBef>
            </a:pPr>
            <a:r>
              <a:rPr lang="en-US" sz="1896">
                <a:solidFill>
                  <a:srgbClr val="FF3131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BUKENYA CALVIN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816763" y="6574534"/>
            <a:ext cx="5413178" cy="293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Role: Designed the AI components, selected appropriate ML techniques, and handled dataset preparation.</a:t>
            </a:r>
          </a:p>
          <a:p>
            <a:pPr algn="l">
              <a:lnSpc>
                <a:spcPts val="2379"/>
              </a:lnSpc>
            </a:pPr>
            <a:endParaRPr lang="en-US" sz="1699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Contribution: Worked on model training, testing, and performance optimization using real-world network datasets.</a:t>
            </a:r>
          </a:p>
          <a:p>
            <a:pPr algn="l">
              <a:lnSpc>
                <a:spcPts val="2379"/>
              </a:lnSpc>
            </a:pPr>
            <a:endParaRPr lang="en-US" sz="1699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Strengths: Machine Learning, data preprocessing, and performance evaluation.</a:t>
            </a:r>
          </a:p>
          <a:p>
            <a:pPr algn="l">
              <a:lnSpc>
                <a:spcPts val="2379"/>
              </a:lnSpc>
              <a:spcBef>
                <a:spcPct val="0"/>
              </a:spcBef>
            </a:pPr>
            <a:endParaRPr lang="en-US" sz="1699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12768721" y="1470852"/>
            <a:ext cx="3980517" cy="3723107"/>
            <a:chOff x="0" y="0"/>
            <a:chExt cx="6350000" cy="593936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5939363"/>
            </a:xfrm>
            <a:custGeom>
              <a:avLst/>
              <a:gdLst/>
              <a:ahLst/>
              <a:cxnLst/>
              <a:rect l="l" t="t" r="r" b="b"/>
              <a:pathLst>
                <a:path w="6350000" h="5939363">
                  <a:moveTo>
                    <a:pt x="1648460" y="0"/>
                  </a:moveTo>
                  <a:lnTo>
                    <a:pt x="5812790" y="0"/>
                  </a:lnTo>
                  <a:cubicBezTo>
                    <a:pt x="6109970" y="0"/>
                    <a:pt x="6350000" y="374055"/>
                    <a:pt x="6350000" y="837171"/>
                  </a:cubicBezTo>
                  <a:lnTo>
                    <a:pt x="6350000" y="3843466"/>
                  </a:lnTo>
                  <a:cubicBezTo>
                    <a:pt x="6350000" y="4306582"/>
                    <a:pt x="6109970" y="4680637"/>
                    <a:pt x="5812790" y="4680637"/>
                  </a:cubicBezTo>
                  <a:lnTo>
                    <a:pt x="4751070" y="4680637"/>
                  </a:lnTo>
                  <a:cubicBezTo>
                    <a:pt x="4587240" y="4680637"/>
                    <a:pt x="4431030" y="4797406"/>
                    <a:pt x="4329430" y="4999277"/>
                  </a:cubicBezTo>
                  <a:lnTo>
                    <a:pt x="4013200" y="5620723"/>
                  </a:lnTo>
                  <a:cubicBezTo>
                    <a:pt x="3911600" y="5820615"/>
                    <a:pt x="3756660" y="5939363"/>
                    <a:pt x="3591560" y="5939363"/>
                  </a:cubicBezTo>
                  <a:lnTo>
                    <a:pt x="537210" y="5939363"/>
                  </a:lnTo>
                  <a:cubicBezTo>
                    <a:pt x="240030" y="5939363"/>
                    <a:pt x="0" y="5565308"/>
                    <a:pt x="0" y="5102191"/>
                  </a:cubicBezTo>
                  <a:lnTo>
                    <a:pt x="0" y="2143396"/>
                  </a:lnTo>
                  <a:cubicBezTo>
                    <a:pt x="0" y="1880171"/>
                    <a:pt x="78740" y="1632780"/>
                    <a:pt x="213360" y="1474450"/>
                  </a:cubicBezTo>
                  <a:lnTo>
                    <a:pt x="1324610" y="168226"/>
                  </a:lnTo>
                  <a:cubicBezTo>
                    <a:pt x="1417320" y="59374"/>
                    <a:pt x="1531620" y="0"/>
                    <a:pt x="1648460" y="0"/>
                  </a:cubicBezTo>
                  <a:close/>
                </a:path>
              </a:pathLst>
            </a:custGeom>
            <a:blipFill>
              <a:blip r:embed="rId8"/>
              <a:stretch>
                <a:fillRect t="-45149" b="-45149"/>
              </a:stretch>
            </a:blipFill>
          </p:spPr>
        </p:sp>
      </p:grp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17008366" y="157565"/>
            <a:ext cx="844514" cy="844514"/>
            <a:chOff x="0" y="0"/>
            <a:chExt cx="6350000" cy="6350000"/>
          </a:xfrm>
        </p:grpSpPr>
        <p:sp>
          <p:nvSpPr>
            <p:cNvPr id="30" name="Freeform 30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DB8C31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9"/>
              <a:stretch>
                <a:fillRect l="223" r="223"/>
              </a:stretch>
            </a:blipFill>
          </p:spPr>
        </p:sp>
      </p:grpSp>
      <p:sp>
        <p:nvSpPr>
          <p:cNvPr id="32" name="TextBox 32"/>
          <p:cNvSpPr txBox="1"/>
          <p:nvPr/>
        </p:nvSpPr>
        <p:spPr>
          <a:xfrm>
            <a:off x="331653" y="6207401"/>
            <a:ext cx="4988897" cy="3449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UI/UX Designer &amp; Outreach Lead</a:t>
            </a:r>
          </a:p>
          <a:p>
            <a:pPr algn="l">
              <a:lnSpc>
                <a:spcPts val="2519"/>
              </a:lnSpc>
            </a:pPr>
            <a:endParaRPr lang="en-US" sz="1799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Role: Designed the user interface and managed user experience for the Streamlit dashboard.</a:t>
            </a:r>
          </a:p>
          <a:p>
            <a:pPr algn="l">
              <a:lnSpc>
                <a:spcPts val="2519"/>
              </a:lnSpc>
            </a:pPr>
            <a:endParaRPr lang="en-US" sz="1799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Contribution: Handled front-end design, created graphics, and prepared the visual assets for both the app and the presentation.</a:t>
            </a:r>
          </a:p>
          <a:p>
            <a:pPr algn="l">
              <a:lnSpc>
                <a:spcPts val="2519"/>
              </a:lnSpc>
            </a:pPr>
            <a:endParaRPr lang="en-US" sz="1799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Strengths: Visual design, user engagement, and presentation buildin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04923" y="-360454"/>
            <a:ext cx="19097845" cy="1389154"/>
            <a:chOff x="0" y="0"/>
            <a:chExt cx="5029885" cy="3658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9885" cy="365868"/>
            </a:xfrm>
            <a:custGeom>
              <a:avLst/>
              <a:gdLst/>
              <a:ahLst/>
              <a:cxnLst/>
              <a:rect l="l" t="t" r="r" b="b"/>
              <a:pathLst>
                <a:path w="5029885" h="365868">
                  <a:moveTo>
                    <a:pt x="0" y="0"/>
                  </a:moveTo>
                  <a:lnTo>
                    <a:pt x="5029885" y="0"/>
                  </a:lnTo>
                  <a:lnTo>
                    <a:pt x="5029885" y="365868"/>
                  </a:lnTo>
                  <a:lnTo>
                    <a:pt x="0" y="365868"/>
                  </a:ln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029885" cy="403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441201"/>
            <a:ext cx="237954" cy="237954"/>
          </a:xfrm>
          <a:custGeom>
            <a:avLst/>
            <a:gdLst/>
            <a:ahLst/>
            <a:cxnLst/>
            <a:rect l="l" t="t" r="r" b="b"/>
            <a:pathLst>
              <a:path w="237954" h="237954">
                <a:moveTo>
                  <a:pt x="0" y="0"/>
                </a:moveTo>
                <a:lnTo>
                  <a:pt x="237954" y="0"/>
                </a:lnTo>
                <a:lnTo>
                  <a:pt x="237954" y="237954"/>
                </a:lnTo>
                <a:lnTo>
                  <a:pt x="0" y="237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997203" y="472867"/>
            <a:ext cx="262097" cy="174622"/>
          </a:xfrm>
          <a:custGeom>
            <a:avLst/>
            <a:gdLst/>
            <a:ahLst/>
            <a:cxnLst/>
            <a:rect l="l" t="t" r="r" b="b"/>
            <a:pathLst>
              <a:path w="262097" h="174622">
                <a:moveTo>
                  <a:pt x="0" y="0"/>
                </a:moveTo>
                <a:lnTo>
                  <a:pt x="262097" y="0"/>
                </a:lnTo>
                <a:lnTo>
                  <a:pt x="262097" y="174622"/>
                </a:lnTo>
                <a:lnTo>
                  <a:pt x="0" y="1746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443157" y="5314010"/>
            <a:ext cx="5803507" cy="5246370"/>
            <a:chOff x="0" y="0"/>
            <a:chExt cx="6350000" cy="5740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1270" cy="5741670"/>
            </a:xfrm>
            <a:custGeom>
              <a:avLst/>
              <a:gdLst/>
              <a:ahLst/>
              <a:cxnLst/>
              <a:rect l="l" t="t" r="r" b="b"/>
              <a:pathLst>
                <a:path w="6351270" h="5741670">
                  <a:moveTo>
                    <a:pt x="0" y="542290"/>
                  </a:moveTo>
                  <a:lnTo>
                    <a:pt x="0" y="2392680"/>
                  </a:lnTo>
                  <a:cubicBezTo>
                    <a:pt x="0" y="2691130"/>
                    <a:pt x="242570" y="2933700"/>
                    <a:pt x="542290" y="2933700"/>
                  </a:cubicBezTo>
                  <a:lnTo>
                    <a:pt x="1148080" y="2933700"/>
                  </a:lnTo>
                  <a:cubicBezTo>
                    <a:pt x="1447800" y="2933700"/>
                    <a:pt x="1690370" y="3176270"/>
                    <a:pt x="1690370" y="3475990"/>
                  </a:cubicBezTo>
                  <a:lnTo>
                    <a:pt x="1690370" y="5199380"/>
                  </a:lnTo>
                  <a:cubicBezTo>
                    <a:pt x="1690370" y="5499100"/>
                    <a:pt x="1932940" y="5741670"/>
                    <a:pt x="2232660" y="5741670"/>
                  </a:cubicBezTo>
                  <a:lnTo>
                    <a:pt x="3599180" y="5741670"/>
                  </a:lnTo>
                  <a:cubicBezTo>
                    <a:pt x="3735070" y="5741670"/>
                    <a:pt x="3867150" y="5689600"/>
                    <a:pt x="3967480" y="5598160"/>
                  </a:cubicBezTo>
                  <a:lnTo>
                    <a:pt x="6177280" y="3553460"/>
                  </a:lnTo>
                  <a:cubicBezTo>
                    <a:pt x="6287770" y="3450590"/>
                    <a:pt x="6351270" y="3307080"/>
                    <a:pt x="6351270" y="3155950"/>
                  </a:cubicBezTo>
                  <a:lnTo>
                    <a:pt x="6351270" y="542290"/>
                  </a:lnTo>
                  <a:cubicBezTo>
                    <a:pt x="6350000" y="242570"/>
                    <a:pt x="6107430" y="0"/>
                    <a:pt x="5807710" y="0"/>
                  </a:cubicBezTo>
                  <a:lnTo>
                    <a:pt x="542290" y="0"/>
                  </a:lnTo>
                  <a:cubicBezTo>
                    <a:pt x="242570" y="0"/>
                    <a:pt x="0" y="242570"/>
                    <a:pt x="0" y="542290"/>
                  </a:cubicBezTo>
                  <a:close/>
                </a:path>
              </a:pathLst>
            </a:custGeom>
            <a:blipFill>
              <a:blip r:embed="rId7"/>
              <a:stretch>
                <a:fillRect l="-17716" r="-17716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 flipH="1">
            <a:off x="8560988" y="8635669"/>
            <a:ext cx="583012" cy="583012"/>
          </a:xfrm>
          <a:custGeom>
            <a:avLst/>
            <a:gdLst/>
            <a:ahLst/>
            <a:cxnLst/>
            <a:rect l="l" t="t" r="r" b="b"/>
            <a:pathLst>
              <a:path w="583012" h="583012">
                <a:moveTo>
                  <a:pt x="583012" y="0"/>
                </a:moveTo>
                <a:lnTo>
                  <a:pt x="0" y="0"/>
                </a:lnTo>
                <a:lnTo>
                  <a:pt x="0" y="583012"/>
                </a:lnTo>
                <a:lnTo>
                  <a:pt x="583012" y="583012"/>
                </a:lnTo>
                <a:lnTo>
                  <a:pt x="583012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9876367" y="1860418"/>
            <a:ext cx="7258050" cy="5246370"/>
            <a:chOff x="0" y="0"/>
            <a:chExt cx="1911585" cy="13817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11585" cy="1381760"/>
            </a:xfrm>
            <a:custGeom>
              <a:avLst/>
              <a:gdLst/>
              <a:ahLst/>
              <a:cxnLst/>
              <a:rect l="l" t="t" r="r" b="b"/>
              <a:pathLst>
                <a:path w="1911585" h="1381760">
                  <a:moveTo>
                    <a:pt x="26667" y="0"/>
                  </a:moveTo>
                  <a:lnTo>
                    <a:pt x="1884919" y="0"/>
                  </a:lnTo>
                  <a:cubicBezTo>
                    <a:pt x="1891991" y="0"/>
                    <a:pt x="1898774" y="2810"/>
                    <a:pt x="1903775" y="7810"/>
                  </a:cubicBezTo>
                  <a:cubicBezTo>
                    <a:pt x="1908776" y="12811"/>
                    <a:pt x="1911585" y="19594"/>
                    <a:pt x="1911585" y="26667"/>
                  </a:cubicBezTo>
                  <a:lnTo>
                    <a:pt x="1911585" y="1355093"/>
                  </a:lnTo>
                  <a:cubicBezTo>
                    <a:pt x="1911585" y="1362166"/>
                    <a:pt x="1908776" y="1368949"/>
                    <a:pt x="1903775" y="1373950"/>
                  </a:cubicBezTo>
                  <a:cubicBezTo>
                    <a:pt x="1898774" y="1378951"/>
                    <a:pt x="1891991" y="1381760"/>
                    <a:pt x="1884919" y="1381760"/>
                  </a:cubicBezTo>
                  <a:lnTo>
                    <a:pt x="26667" y="1381760"/>
                  </a:lnTo>
                  <a:cubicBezTo>
                    <a:pt x="19594" y="1381760"/>
                    <a:pt x="12811" y="1378951"/>
                    <a:pt x="7810" y="1373950"/>
                  </a:cubicBezTo>
                  <a:cubicBezTo>
                    <a:pt x="2810" y="1368949"/>
                    <a:pt x="0" y="1362166"/>
                    <a:pt x="0" y="1355093"/>
                  </a:cubicBezTo>
                  <a:lnTo>
                    <a:pt x="0" y="26667"/>
                  </a:lnTo>
                  <a:cubicBezTo>
                    <a:pt x="0" y="19594"/>
                    <a:pt x="2810" y="12811"/>
                    <a:pt x="7810" y="7810"/>
                  </a:cubicBezTo>
                  <a:cubicBezTo>
                    <a:pt x="12811" y="2810"/>
                    <a:pt x="19594" y="0"/>
                    <a:pt x="266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911585" cy="14103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690181" y="4483603"/>
            <a:ext cx="376800" cy="376800"/>
          </a:xfrm>
          <a:custGeom>
            <a:avLst/>
            <a:gdLst/>
            <a:ahLst/>
            <a:cxnLst/>
            <a:rect l="l" t="t" r="r" b="b"/>
            <a:pathLst>
              <a:path w="376800" h="376800">
                <a:moveTo>
                  <a:pt x="0" y="0"/>
                </a:moveTo>
                <a:lnTo>
                  <a:pt x="376800" y="0"/>
                </a:lnTo>
                <a:lnTo>
                  <a:pt x="376800" y="376799"/>
                </a:lnTo>
                <a:lnTo>
                  <a:pt x="0" y="3767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680372" y="5062433"/>
            <a:ext cx="396418" cy="396418"/>
          </a:xfrm>
          <a:custGeom>
            <a:avLst/>
            <a:gdLst/>
            <a:ahLst/>
            <a:cxnLst/>
            <a:rect l="l" t="t" r="r" b="b"/>
            <a:pathLst>
              <a:path w="396418" h="396418">
                <a:moveTo>
                  <a:pt x="0" y="0"/>
                </a:moveTo>
                <a:lnTo>
                  <a:pt x="396418" y="0"/>
                </a:lnTo>
                <a:lnTo>
                  <a:pt x="396418" y="396418"/>
                </a:lnTo>
                <a:lnTo>
                  <a:pt x="0" y="3964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680372" y="5660882"/>
            <a:ext cx="396418" cy="396418"/>
          </a:xfrm>
          <a:custGeom>
            <a:avLst/>
            <a:gdLst/>
            <a:ahLst/>
            <a:cxnLst/>
            <a:rect l="l" t="t" r="r" b="b"/>
            <a:pathLst>
              <a:path w="396418" h="396418">
                <a:moveTo>
                  <a:pt x="0" y="0"/>
                </a:moveTo>
                <a:lnTo>
                  <a:pt x="396418" y="0"/>
                </a:lnTo>
                <a:lnTo>
                  <a:pt x="396418" y="396418"/>
                </a:lnTo>
                <a:lnTo>
                  <a:pt x="0" y="39641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680372" y="6259331"/>
            <a:ext cx="396418" cy="396418"/>
          </a:xfrm>
          <a:custGeom>
            <a:avLst/>
            <a:gdLst/>
            <a:ahLst/>
            <a:cxnLst/>
            <a:rect l="l" t="t" r="r" b="b"/>
            <a:pathLst>
              <a:path w="396418" h="396418">
                <a:moveTo>
                  <a:pt x="0" y="0"/>
                </a:moveTo>
                <a:lnTo>
                  <a:pt x="396418" y="0"/>
                </a:lnTo>
                <a:lnTo>
                  <a:pt x="396418" y="396418"/>
                </a:lnTo>
                <a:lnTo>
                  <a:pt x="0" y="39641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325269" y="8927175"/>
            <a:ext cx="941384" cy="94138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455994" y="9052026"/>
            <a:ext cx="691683" cy="691683"/>
          </a:xfrm>
          <a:custGeom>
            <a:avLst/>
            <a:gdLst/>
            <a:ahLst/>
            <a:cxnLst/>
            <a:rect l="l" t="t" r="r" b="b"/>
            <a:pathLst>
              <a:path w="691683" h="691683">
                <a:moveTo>
                  <a:pt x="0" y="0"/>
                </a:moveTo>
                <a:lnTo>
                  <a:pt x="691683" y="0"/>
                </a:lnTo>
                <a:lnTo>
                  <a:pt x="691683" y="691683"/>
                </a:lnTo>
                <a:lnTo>
                  <a:pt x="0" y="69168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3862580" y="7544938"/>
            <a:ext cx="3942691" cy="2573502"/>
          </a:xfrm>
          <a:custGeom>
            <a:avLst/>
            <a:gdLst/>
            <a:ahLst/>
            <a:cxnLst/>
            <a:rect l="l" t="t" r="r" b="b"/>
            <a:pathLst>
              <a:path w="3942691" h="2573502">
                <a:moveTo>
                  <a:pt x="0" y="0"/>
                </a:moveTo>
                <a:lnTo>
                  <a:pt x="3942691" y="0"/>
                </a:lnTo>
                <a:lnTo>
                  <a:pt x="3942691" y="2573501"/>
                </a:lnTo>
                <a:lnTo>
                  <a:pt x="0" y="257350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0680372" y="3170431"/>
            <a:ext cx="5650039" cy="116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Thank you for your time!</a:t>
            </a:r>
          </a:p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CONNECT X  can revolutionize the monitoring of internet connectivity, and we are excited about the potential it holds for improving connectivity experiences.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394749" y="4516068"/>
            <a:ext cx="4935663" cy="250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8"/>
              </a:lnSpc>
              <a:spcBef>
                <a:spcPct val="0"/>
              </a:spcBef>
            </a:pPr>
            <a:r>
              <a:rPr lang="en-US" sz="1463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0758508914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394749" y="5073345"/>
            <a:ext cx="4722641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WWW.CONNECTX.COM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607771" y="5724438"/>
            <a:ext cx="4722641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endParaRPr/>
          </a:p>
        </p:txBody>
      </p:sp>
      <p:sp>
        <p:nvSpPr>
          <p:cNvPr id="27" name="TextBox 27"/>
          <p:cNvSpPr txBox="1"/>
          <p:nvPr/>
        </p:nvSpPr>
        <p:spPr>
          <a:xfrm>
            <a:off x="11394749" y="6199095"/>
            <a:ext cx="5520481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MBARARA UNIVERSITY OF SCIENCE AND TECHNOLOGY,KIHUMURO CAMPUS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01250" y="5544576"/>
            <a:ext cx="8046592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arondatrevorenock@gmail.com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44000" y="416033"/>
            <a:ext cx="1618180" cy="25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BYTE FORGE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353090" y="3713872"/>
            <a:ext cx="8950091" cy="1296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78"/>
              </a:lnSpc>
            </a:pPr>
            <a:r>
              <a:rPr lang="en-US" sz="9071">
                <a:solidFill>
                  <a:srgbClr val="FF3131"/>
                </a:solidFill>
                <a:latin typeface="Space Age"/>
                <a:ea typeface="Space Age"/>
                <a:cs typeface="Space Age"/>
                <a:sym typeface="Space Age"/>
              </a:rPr>
              <a:t>THANK YOU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680372" y="2504935"/>
            <a:ext cx="5650039" cy="327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5"/>
              </a:lnSpc>
              <a:spcBef>
                <a:spcPct val="0"/>
              </a:spcBef>
            </a:pPr>
            <a:r>
              <a:rPr lang="en-US" sz="1796" i="1">
                <a:solidFill>
                  <a:srgbClr val="FF3131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GET IN TOUCH</a:t>
            </a:r>
          </a:p>
        </p:txBody>
      </p: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455994" y="1028700"/>
            <a:ext cx="2547187" cy="2547187"/>
            <a:chOff x="0" y="0"/>
            <a:chExt cx="6350000" cy="6350000"/>
          </a:xfrm>
        </p:grpSpPr>
        <p:sp>
          <p:nvSpPr>
            <p:cNvPr id="33" name="Freeform 33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DB8C31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22"/>
              <a:stretch>
                <a:fillRect l="223" r="223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4923" y="-360454"/>
            <a:ext cx="19097845" cy="1389154"/>
            <a:chOff x="0" y="0"/>
            <a:chExt cx="5029885" cy="3658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9885" cy="365868"/>
            </a:xfrm>
            <a:custGeom>
              <a:avLst/>
              <a:gdLst/>
              <a:ahLst/>
              <a:cxnLst/>
              <a:rect l="l" t="t" r="r" b="b"/>
              <a:pathLst>
                <a:path w="5029885" h="365868">
                  <a:moveTo>
                    <a:pt x="0" y="0"/>
                  </a:moveTo>
                  <a:lnTo>
                    <a:pt x="5029885" y="0"/>
                  </a:lnTo>
                  <a:lnTo>
                    <a:pt x="5029885" y="365868"/>
                  </a:lnTo>
                  <a:lnTo>
                    <a:pt x="0" y="365868"/>
                  </a:ln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29885" cy="403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441201"/>
            <a:ext cx="237954" cy="237954"/>
          </a:xfrm>
          <a:custGeom>
            <a:avLst/>
            <a:gdLst/>
            <a:ahLst/>
            <a:cxnLst/>
            <a:rect l="l" t="t" r="r" b="b"/>
            <a:pathLst>
              <a:path w="237954" h="237954">
                <a:moveTo>
                  <a:pt x="0" y="0"/>
                </a:moveTo>
                <a:lnTo>
                  <a:pt x="237954" y="0"/>
                </a:lnTo>
                <a:lnTo>
                  <a:pt x="237954" y="237954"/>
                </a:lnTo>
                <a:lnTo>
                  <a:pt x="0" y="237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1208356"/>
            <a:ext cx="7409574" cy="6698255"/>
            <a:chOff x="0" y="0"/>
            <a:chExt cx="6350000" cy="5740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1270" cy="5741670"/>
            </a:xfrm>
            <a:custGeom>
              <a:avLst/>
              <a:gdLst/>
              <a:ahLst/>
              <a:cxnLst/>
              <a:rect l="l" t="t" r="r" b="b"/>
              <a:pathLst>
                <a:path w="6351270" h="5741670">
                  <a:moveTo>
                    <a:pt x="0" y="542290"/>
                  </a:moveTo>
                  <a:lnTo>
                    <a:pt x="0" y="2392680"/>
                  </a:lnTo>
                  <a:cubicBezTo>
                    <a:pt x="0" y="2691130"/>
                    <a:pt x="242570" y="2933700"/>
                    <a:pt x="542290" y="2933700"/>
                  </a:cubicBezTo>
                  <a:lnTo>
                    <a:pt x="1148080" y="2933700"/>
                  </a:lnTo>
                  <a:cubicBezTo>
                    <a:pt x="1447800" y="2933700"/>
                    <a:pt x="1690370" y="3176270"/>
                    <a:pt x="1690370" y="3475990"/>
                  </a:cubicBezTo>
                  <a:lnTo>
                    <a:pt x="1690370" y="5199380"/>
                  </a:lnTo>
                  <a:cubicBezTo>
                    <a:pt x="1690370" y="5499100"/>
                    <a:pt x="1932940" y="5741670"/>
                    <a:pt x="2232660" y="5741670"/>
                  </a:cubicBezTo>
                  <a:lnTo>
                    <a:pt x="3599180" y="5741670"/>
                  </a:lnTo>
                  <a:cubicBezTo>
                    <a:pt x="3735070" y="5741670"/>
                    <a:pt x="3867150" y="5689600"/>
                    <a:pt x="3967480" y="5598160"/>
                  </a:cubicBezTo>
                  <a:lnTo>
                    <a:pt x="6177280" y="3553460"/>
                  </a:lnTo>
                  <a:cubicBezTo>
                    <a:pt x="6287770" y="3450590"/>
                    <a:pt x="6351270" y="3307080"/>
                    <a:pt x="6351270" y="3155950"/>
                  </a:cubicBezTo>
                  <a:lnTo>
                    <a:pt x="6351270" y="542290"/>
                  </a:lnTo>
                  <a:cubicBezTo>
                    <a:pt x="6350000" y="242570"/>
                    <a:pt x="6107430" y="0"/>
                    <a:pt x="5807710" y="0"/>
                  </a:cubicBezTo>
                  <a:lnTo>
                    <a:pt x="542290" y="0"/>
                  </a:lnTo>
                  <a:cubicBezTo>
                    <a:pt x="242570" y="0"/>
                    <a:pt x="0" y="242570"/>
                    <a:pt x="0" y="542290"/>
                  </a:cubicBezTo>
                  <a:close/>
                </a:path>
              </a:pathLst>
            </a:custGeom>
            <a:blipFill>
              <a:blip r:embed="rId4"/>
              <a:stretch>
                <a:fillRect l="-17924" r="-17924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-14172" y="6418321"/>
            <a:ext cx="3116344" cy="5246370"/>
            <a:chOff x="0" y="0"/>
            <a:chExt cx="37719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771900" cy="6502400"/>
            </a:xfrm>
            <a:custGeom>
              <a:avLst/>
              <a:gdLst/>
              <a:ahLst/>
              <a:cxnLst/>
              <a:rect l="l" t="t" r="r" b="b"/>
              <a:pathLst>
                <a:path w="3771900" h="6502400">
                  <a:moveTo>
                    <a:pt x="0" y="546100"/>
                  </a:moveTo>
                  <a:lnTo>
                    <a:pt x="0" y="3953510"/>
                  </a:lnTo>
                  <a:cubicBezTo>
                    <a:pt x="0" y="4132580"/>
                    <a:pt x="87630" y="4301490"/>
                    <a:pt x="236220" y="4403090"/>
                  </a:cubicBezTo>
                  <a:lnTo>
                    <a:pt x="2914650" y="6252210"/>
                  </a:lnTo>
                  <a:cubicBezTo>
                    <a:pt x="3276600" y="6502400"/>
                    <a:pt x="3771900" y="6243320"/>
                    <a:pt x="3771900" y="5802630"/>
                  </a:cubicBezTo>
                  <a:lnTo>
                    <a:pt x="3771900" y="546100"/>
                  </a:lnTo>
                  <a:cubicBezTo>
                    <a:pt x="3771900" y="243840"/>
                    <a:pt x="3526790" y="0"/>
                    <a:pt x="3225800" y="0"/>
                  </a:cubicBezTo>
                  <a:lnTo>
                    <a:pt x="546100" y="0"/>
                  </a:lnTo>
                  <a:cubicBezTo>
                    <a:pt x="245110" y="0"/>
                    <a:pt x="0" y="245110"/>
                    <a:pt x="0" y="546100"/>
                  </a:cubicBezTo>
                  <a:close/>
                </a:path>
              </a:pathLst>
            </a:custGeom>
            <a:blipFill>
              <a:blip r:embed="rId5"/>
              <a:stretch>
                <a:fillRect l="-76384" r="-76384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0157298" y="7098160"/>
            <a:ext cx="2897545" cy="289754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15914413" y="9041506"/>
            <a:ext cx="928888" cy="928888"/>
          </a:xfrm>
          <a:custGeom>
            <a:avLst/>
            <a:gdLst/>
            <a:ahLst/>
            <a:cxnLst/>
            <a:rect l="l" t="t" r="r" b="b"/>
            <a:pathLst>
              <a:path w="928888" h="928888">
                <a:moveTo>
                  <a:pt x="928888" y="0"/>
                </a:moveTo>
                <a:lnTo>
                  <a:pt x="0" y="0"/>
                </a:lnTo>
                <a:lnTo>
                  <a:pt x="0" y="928888"/>
                </a:lnTo>
                <a:lnTo>
                  <a:pt x="928888" y="928888"/>
                </a:lnTo>
                <a:lnTo>
                  <a:pt x="92888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446094" y="7345810"/>
            <a:ext cx="2332069" cy="2332069"/>
          </a:xfrm>
          <a:custGeom>
            <a:avLst/>
            <a:gdLst/>
            <a:ahLst/>
            <a:cxnLst/>
            <a:rect l="l" t="t" r="r" b="b"/>
            <a:pathLst>
              <a:path w="2332069" h="2332069">
                <a:moveTo>
                  <a:pt x="0" y="0"/>
                </a:moveTo>
                <a:lnTo>
                  <a:pt x="2332069" y="0"/>
                </a:lnTo>
                <a:lnTo>
                  <a:pt x="2332069" y="2332069"/>
                </a:lnTo>
                <a:lnTo>
                  <a:pt x="0" y="23320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544000" y="416033"/>
            <a:ext cx="1618180" cy="25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BYTE FORGE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92767" y="1355529"/>
            <a:ext cx="9930258" cy="2035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91"/>
              </a:lnSpc>
            </a:pPr>
            <a:r>
              <a:rPr lang="en-US" sz="7265">
                <a:solidFill>
                  <a:srgbClr val="FF313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CONNECTIVITY</a:t>
            </a:r>
          </a:p>
          <a:p>
            <a:pPr algn="l">
              <a:lnSpc>
                <a:spcPts val="7991"/>
              </a:lnSpc>
            </a:pPr>
            <a:r>
              <a:rPr lang="en-US" sz="7265">
                <a:solidFill>
                  <a:srgbClr val="FF3131"/>
                </a:solidFill>
                <a:latin typeface="Tomorrow"/>
                <a:ea typeface="Tomorrow"/>
                <a:cs typeface="Tomorrow"/>
                <a:sym typeface="Tomorrow"/>
              </a:rPr>
              <a:t> CRISIS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500265" y="3758264"/>
            <a:ext cx="9464995" cy="2501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4499" lvl="1" indent="-257249" algn="l">
              <a:lnSpc>
                <a:spcPts val="3336"/>
              </a:lnSpc>
              <a:buFont typeface="Arial"/>
              <a:buChar char="•"/>
            </a:pPr>
            <a:r>
              <a:rPr lang="en-US" sz="2383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 UGANDA   ,UNSTABLE INTERNET CONNECTIVITY REMAINS A SIGNIFICANT ISSUE</a:t>
            </a:r>
          </a:p>
          <a:p>
            <a:pPr marL="514499" lvl="1" indent="-257249" algn="l">
              <a:lnSpc>
                <a:spcPts val="3336"/>
              </a:lnSpc>
              <a:buFont typeface="Arial"/>
              <a:buChar char="•"/>
            </a:pPr>
            <a:r>
              <a:rPr lang="en-US" sz="2383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.MANY ACCESS POINTS (APs) FAIL SILENTLY ,DISRUPTING BUSINESS,EDUCATION AND COMMUNICATION.</a:t>
            </a:r>
          </a:p>
          <a:p>
            <a:pPr marL="514499" lvl="1" indent="-257249" algn="l">
              <a:lnSpc>
                <a:spcPts val="3336"/>
              </a:lnSpc>
              <a:buFont typeface="Arial"/>
              <a:buChar char="•"/>
            </a:pPr>
            <a:r>
              <a:rPr lang="en-US" sz="2383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INTERNET SERVICE PROVIDERS LACK REAL TIME VISIBILITY ON OUTAGES,CAUSING DELAYED RESPONSE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7011475" y="83286"/>
            <a:ext cx="953785" cy="953785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DB8C31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10"/>
              <a:stretch>
                <a:fillRect l="223" r="223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04923" y="-360454"/>
            <a:ext cx="19097845" cy="1389154"/>
            <a:chOff x="0" y="0"/>
            <a:chExt cx="5029885" cy="3658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9885" cy="365868"/>
            </a:xfrm>
            <a:custGeom>
              <a:avLst/>
              <a:gdLst/>
              <a:ahLst/>
              <a:cxnLst/>
              <a:rect l="l" t="t" r="r" b="b"/>
              <a:pathLst>
                <a:path w="5029885" h="365868">
                  <a:moveTo>
                    <a:pt x="0" y="0"/>
                  </a:moveTo>
                  <a:lnTo>
                    <a:pt x="5029885" y="0"/>
                  </a:lnTo>
                  <a:lnTo>
                    <a:pt x="5029885" y="365868"/>
                  </a:lnTo>
                  <a:lnTo>
                    <a:pt x="0" y="365868"/>
                  </a:ln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029885" cy="403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441201"/>
            <a:ext cx="237954" cy="237954"/>
          </a:xfrm>
          <a:custGeom>
            <a:avLst/>
            <a:gdLst/>
            <a:ahLst/>
            <a:cxnLst/>
            <a:rect l="l" t="t" r="r" b="b"/>
            <a:pathLst>
              <a:path w="237954" h="237954">
                <a:moveTo>
                  <a:pt x="0" y="0"/>
                </a:moveTo>
                <a:lnTo>
                  <a:pt x="237954" y="0"/>
                </a:lnTo>
                <a:lnTo>
                  <a:pt x="237954" y="237954"/>
                </a:lnTo>
                <a:lnTo>
                  <a:pt x="0" y="237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3059897" y="5670249"/>
            <a:ext cx="928888" cy="928888"/>
          </a:xfrm>
          <a:custGeom>
            <a:avLst/>
            <a:gdLst/>
            <a:ahLst/>
            <a:cxnLst/>
            <a:rect l="l" t="t" r="r" b="b"/>
            <a:pathLst>
              <a:path w="928888" h="928888">
                <a:moveTo>
                  <a:pt x="928888" y="0"/>
                </a:moveTo>
                <a:lnTo>
                  <a:pt x="0" y="0"/>
                </a:lnTo>
                <a:lnTo>
                  <a:pt x="0" y="928889"/>
                </a:lnTo>
                <a:lnTo>
                  <a:pt x="928888" y="928889"/>
                </a:lnTo>
                <a:lnTo>
                  <a:pt x="92888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1358656"/>
            <a:ext cx="18288000" cy="8928344"/>
          </a:xfrm>
          <a:custGeom>
            <a:avLst/>
            <a:gdLst/>
            <a:ahLst/>
            <a:cxnLst/>
            <a:rect l="l" t="t" r="r" b="b"/>
            <a:pathLst>
              <a:path w="18288000" h="8928344">
                <a:moveTo>
                  <a:pt x="0" y="0"/>
                </a:moveTo>
                <a:lnTo>
                  <a:pt x="18288000" y="0"/>
                </a:lnTo>
                <a:lnTo>
                  <a:pt x="18288000" y="8928344"/>
                </a:lnTo>
                <a:lnTo>
                  <a:pt x="0" y="89283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5217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544000" y="416033"/>
            <a:ext cx="1618180" cy="25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BYTE FORGE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479" y="-1174845"/>
            <a:ext cx="18203041" cy="11461845"/>
          </a:xfrm>
          <a:custGeom>
            <a:avLst/>
            <a:gdLst/>
            <a:ahLst/>
            <a:cxnLst/>
            <a:rect l="l" t="t" r="r" b="b"/>
            <a:pathLst>
              <a:path w="18203041" h="11461845">
                <a:moveTo>
                  <a:pt x="0" y="0"/>
                </a:moveTo>
                <a:lnTo>
                  <a:pt x="18203042" y="0"/>
                </a:lnTo>
                <a:lnTo>
                  <a:pt x="18203042" y="11461845"/>
                </a:lnTo>
                <a:lnTo>
                  <a:pt x="0" y="114618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96" b="-16547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04923" y="-360454"/>
            <a:ext cx="19097845" cy="1389154"/>
            <a:chOff x="0" y="0"/>
            <a:chExt cx="5029885" cy="3658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9885" cy="365868"/>
            </a:xfrm>
            <a:custGeom>
              <a:avLst/>
              <a:gdLst/>
              <a:ahLst/>
              <a:cxnLst/>
              <a:rect l="l" t="t" r="r" b="b"/>
              <a:pathLst>
                <a:path w="5029885" h="365868">
                  <a:moveTo>
                    <a:pt x="0" y="0"/>
                  </a:moveTo>
                  <a:lnTo>
                    <a:pt x="5029885" y="0"/>
                  </a:lnTo>
                  <a:lnTo>
                    <a:pt x="5029885" y="365868"/>
                  </a:lnTo>
                  <a:lnTo>
                    <a:pt x="0" y="365868"/>
                  </a:ln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029885" cy="403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441201"/>
            <a:ext cx="237954" cy="237954"/>
          </a:xfrm>
          <a:custGeom>
            <a:avLst/>
            <a:gdLst/>
            <a:ahLst/>
            <a:cxnLst/>
            <a:rect l="l" t="t" r="r" b="b"/>
            <a:pathLst>
              <a:path w="237954" h="237954">
                <a:moveTo>
                  <a:pt x="0" y="0"/>
                </a:moveTo>
                <a:lnTo>
                  <a:pt x="237954" y="0"/>
                </a:lnTo>
                <a:lnTo>
                  <a:pt x="237954" y="237954"/>
                </a:lnTo>
                <a:lnTo>
                  <a:pt x="0" y="237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1603385" y="5508873"/>
            <a:ext cx="7090740" cy="5145536"/>
            <a:chOff x="0" y="0"/>
            <a:chExt cx="1867520" cy="135520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67520" cy="1355203"/>
            </a:xfrm>
            <a:custGeom>
              <a:avLst/>
              <a:gdLst/>
              <a:ahLst/>
              <a:cxnLst/>
              <a:rect l="l" t="t" r="r" b="b"/>
              <a:pathLst>
                <a:path w="1867520" h="1355203">
                  <a:moveTo>
                    <a:pt x="27296" y="0"/>
                  </a:moveTo>
                  <a:lnTo>
                    <a:pt x="1840224" y="0"/>
                  </a:lnTo>
                  <a:cubicBezTo>
                    <a:pt x="1847463" y="0"/>
                    <a:pt x="1854406" y="2876"/>
                    <a:pt x="1859525" y="7995"/>
                  </a:cubicBezTo>
                  <a:cubicBezTo>
                    <a:pt x="1864644" y="13114"/>
                    <a:pt x="1867520" y="20057"/>
                    <a:pt x="1867520" y="27296"/>
                  </a:cubicBezTo>
                  <a:lnTo>
                    <a:pt x="1867520" y="1327907"/>
                  </a:lnTo>
                  <a:cubicBezTo>
                    <a:pt x="1867520" y="1342982"/>
                    <a:pt x="1855299" y="1355203"/>
                    <a:pt x="1840224" y="1355203"/>
                  </a:cubicBezTo>
                  <a:lnTo>
                    <a:pt x="27296" y="1355203"/>
                  </a:lnTo>
                  <a:cubicBezTo>
                    <a:pt x="20057" y="1355203"/>
                    <a:pt x="13114" y="1352327"/>
                    <a:pt x="7995" y="1347208"/>
                  </a:cubicBezTo>
                  <a:cubicBezTo>
                    <a:pt x="2876" y="1342089"/>
                    <a:pt x="0" y="1335146"/>
                    <a:pt x="0" y="1327907"/>
                  </a:cubicBezTo>
                  <a:lnTo>
                    <a:pt x="0" y="27296"/>
                  </a:lnTo>
                  <a:cubicBezTo>
                    <a:pt x="0" y="12221"/>
                    <a:pt x="12221" y="0"/>
                    <a:pt x="272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867520" cy="1383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209278" y="3898105"/>
            <a:ext cx="11352586" cy="3823285"/>
          </a:xfrm>
          <a:custGeom>
            <a:avLst/>
            <a:gdLst/>
            <a:ahLst/>
            <a:cxnLst/>
            <a:rect l="l" t="t" r="r" b="b"/>
            <a:pathLst>
              <a:path w="11352586" h="3823285">
                <a:moveTo>
                  <a:pt x="0" y="0"/>
                </a:moveTo>
                <a:lnTo>
                  <a:pt x="11352586" y="0"/>
                </a:lnTo>
                <a:lnTo>
                  <a:pt x="11352586" y="3823285"/>
                </a:lnTo>
                <a:lnTo>
                  <a:pt x="0" y="38232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948" r="-7948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544000" y="416033"/>
            <a:ext cx="1618180" cy="25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BYTE FORGE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2705345"/>
            <a:ext cx="9688066" cy="898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42"/>
              </a:lnSpc>
            </a:pPr>
            <a:r>
              <a:rPr lang="en-US" sz="6220">
                <a:solidFill>
                  <a:srgbClr val="FF3131"/>
                </a:solidFill>
                <a:latin typeface="Shrikhand"/>
                <a:ea typeface="Shrikhand"/>
                <a:cs typeface="Shrikhand"/>
                <a:sym typeface="Shrikhand"/>
              </a:rPr>
              <a:t>CODE OVERVIEW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341932" y="5830666"/>
            <a:ext cx="5613646" cy="306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5"/>
              </a:lnSpc>
              <a:spcBef>
                <a:spcPct val="0"/>
              </a:spcBef>
            </a:pPr>
            <a:r>
              <a:rPr lang="en-US" sz="1796">
                <a:solidFill>
                  <a:srgbClr val="FF3131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PURPOSE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88331" y="6673009"/>
            <a:ext cx="5613646" cy="2794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Defines the IP addresses of APs that the system will monitor for connectivity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5935739" y="1110769"/>
            <a:ext cx="2019839" cy="2019839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DB8C31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6"/>
              <a:stretch>
                <a:fillRect l="223" r="223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04923" y="-360454"/>
            <a:ext cx="19097845" cy="1389154"/>
            <a:chOff x="0" y="0"/>
            <a:chExt cx="5029885" cy="3658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9885" cy="365868"/>
            </a:xfrm>
            <a:custGeom>
              <a:avLst/>
              <a:gdLst/>
              <a:ahLst/>
              <a:cxnLst/>
              <a:rect l="l" t="t" r="r" b="b"/>
              <a:pathLst>
                <a:path w="5029885" h="365868">
                  <a:moveTo>
                    <a:pt x="0" y="0"/>
                  </a:moveTo>
                  <a:lnTo>
                    <a:pt x="5029885" y="0"/>
                  </a:lnTo>
                  <a:lnTo>
                    <a:pt x="5029885" y="365868"/>
                  </a:lnTo>
                  <a:lnTo>
                    <a:pt x="0" y="365868"/>
                  </a:ln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029885" cy="403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441201"/>
            <a:ext cx="237954" cy="237954"/>
          </a:xfrm>
          <a:custGeom>
            <a:avLst/>
            <a:gdLst/>
            <a:ahLst/>
            <a:cxnLst/>
            <a:rect l="l" t="t" r="r" b="b"/>
            <a:pathLst>
              <a:path w="237954" h="237954">
                <a:moveTo>
                  <a:pt x="0" y="0"/>
                </a:moveTo>
                <a:lnTo>
                  <a:pt x="237954" y="0"/>
                </a:lnTo>
                <a:lnTo>
                  <a:pt x="237954" y="237954"/>
                </a:lnTo>
                <a:lnTo>
                  <a:pt x="0" y="237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9144000" y="4801740"/>
            <a:ext cx="449124" cy="449124"/>
          </a:xfrm>
          <a:custGeom>
            <a:avLst/>
            <a:gdLst/>
            <a:ahLst/>
            <a:cxnLst/>
            <a:rect l="l" t="t" r="r" b="b"/>
            <a:pathLst>
              <a:path w="449124" h="449124">
                <a:moveTo>
                  <a:pt x="449124" y="0"/>
                </a:moveTo>
                <a:lnTo>
                  <a:pt x="0" y="0"/>
                </a:lnTo>
                <a:lnTo>
                  <a:pt x="0" y="449124"/>
                </a:lnTo>
                <a:lnTo>
                  <a:pt x="449124" y="449124"/>
                </a:lnTo>
                <a:lnTo>
                  <a:pt x="44912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872683" y="6344070"/>
            <a:ext cx="12542634" cy="5355317"/>
            <a:chOff x="0" y="0"/>
            <a:chExt cx="3303410" cy="141045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303410" cy="1410454"/>
            </a:xfrm>
            <a:custGeom>
              <a:avLst/>
              <a:gdLst/>
              <a:ahLst/>
              <a:cxnLst/>
              <a:rect l="l" t="t" r="r" b="b"/>
              <a:pathLst>
                <a:path w="3303410" h="1410454">
                  <a:moveTo>
                    <a:pt x="15431" y="0"/>
                  </a:moveTo>
                  <a:lnTo>
                    <a:pt x="3287979" y="0"/>
                  </a:lnTo>
                  <a:cubicBezTo>
                    <a:pt x="3292072" y="0"/>
                    <a:pt x="3295996" y="1626"/>
                    <a:pt x="3298890" y="4520"/>
                  </a:cubicBezTo>
                  <a:cubicBezTo>
                    <a:pt x="3301784" y="7414"/>
                    <a:pt x="3303410" y="11339"/>
                    <a:pt x="3303410" y="15431"/>
                  </a:cubicBezTo>
                  <a:lnTo>
                    <a:pt x="3303410" y="1395023"/>
                  </a:lnTo>
                  <a:cubicBezTo>
                    <a:pt x="3303410" y="1399115"/>
                    <a:pt x="3301784" y="1403040"/>
                    <a:pt x="3298890" y="1405934"/>
                  </a:cubicBezTo>
                  <a:cubicBezTo>
                    <a:pt x="3295996" y="1408828"/>
                    <a:pt x="3292072" y="1410454"/>
                    <a:pt x="3287979" y="1410454"/>
                  </a:cubicBezTo>
                  <a:lnTo>
                    <a:pt x="15431" y="1410454"/>
                  </a:lnTo>
                  <a:cubicBezTo>
                    <a:pt x="11339" y="1410454"/>
                    <a:pt x="7414" y="1408828"/>
                    <a:pt x="4520" y="1405934"/>
                  </a:cubicBezTo>
                  <a:cubicBezTo>
                    <a:pt x="1626" y="1403040"/>
                    <a:pt x="0" y="1399115"/>
                    <a:pt x="0" y="1395023"/>
                  </a:cubicBezTo>
                  <a:lnTo>
                    <a:pt x="0" y="15431"/>
                  </a:lnTo>
                  <a:cubicBezTo>
                    <a:pt x="0" y="11339"/>
                    <a:pt x="1626" y="7414"/>
                    <a:pt x="4520" y="4520"/>
                  </a:cubicBezTo>
                  <a:cubicBezTo>
                    <a:pt x="7414" y="1626"/>
                    <a:pt x="11339" y="0"/>
                    <a:pt x="154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3303410" cy="1439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2113826" y="4801740"/>
            <a:ext cx="4466916" cy="6897647"/>
            <a:chOff x="0" y="0"/>
            <a:chExt cx="411226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112260" cy="6350000"/>
            </a:xfrm>
            <a:custGeom>
              <a:avLst/>
              <a:gdLst/>
              <a:ahLst/>
              <a:cxnLst/>
              <a:rect l="l" t="t" r="r" b="b"/>
              <a:pathLst>
                <a:path w="4112260" h="6350000">
                  <a:moveTo>
                    <a:pt x="4112260" y="623570"/>
                  </a:moveTo>
                  <a:lnTo>
                    <a:pt x="4112260" y="2641600"/>
                  </a:lnTo>
                  <a:cubicBezTo>
                    <a:pt x="4112260" y="2821940"/>
                    <a:pt x="4033520" y="2993390"/>
                    <a:pt x="3897630" y="3112770"/>
                  </a:cubicBezTo>
                  <a:cubicBezTo>
                    <a:pt x="3761740" y="3230880"/>
                    <a:pt x="3683000" y="3402330"/>
                    <a:pt x="3683000" y="3583940"/>
                  </a:cubicBezTo>
                  <a:lnTo>
                    <a:pt x="3683000" y="5726430"/>
                  </a:lnTo>
                  <a:cubicBezTo>
                    <a:pt x="3683000" y="6070600"/>
                    <a:pt x="3403600" y="6350000"/>
                    <a:pt x="3059430" y="6350000"/>
                  </a:cubicBezTo>
                  <a:lnTo>
                    <a:pt x="623570" y="6350000"/>
                  </a:lnTo>
                  <a:cubicBezTo>
                    <a:pt x="279400" y="6350000"/>
                    <a:pt x="0" y="6070600"/>
                    <a:pt x="0" y="5726430"/>
                  </a:cubicBezTo>
                  <a:lnTo>
                    <a:pt x="0" y="623570"/>
                  </a:lnTo>
                  <a:cubicBezTo>
                    <a:pt x="0" y="279400"/>
                    <a:pt x="279400" y="0"/>
                    <a:pt x="623570" y="0"/>
                  </a:cubicBezTo>
                  <a:lnTo>
                    <a:pt x="3489960" y="0"/>
                  </a:lnTo>
                  <a:cubicBezTo>
                    <a:pt x="3834130" y="0"/>
                    <a:pt x="4112260" y="279400"/>
                    <a:pt x="4112260" y="623570"/>
                  </a:cubicBezTo>
                  <a:close/>
                </a:path>
              </a:pathLst>
            </a:custGeom>
            <a:blipFill>
              <a:blip r:embed="rId7"/>
              <a:stretch>
                <a:fillRect l="-65884" r="-65884"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5576659" y="1797456"/>
            <a:ext cx="12940579" cy="3794139"/>
          </a:xfrm>
          <a:custGeom>
            <a:avLst/>
            <a:gdLst/>
            <a:ahLst/>
            <a:cxnLst/>
            <a:rect l="l" t="t" r="r" b="b"/>
            <a:pathLst>
              <a:path w="12940579" h="3794139">
                <a:moveTo>
                  <a:pt x="0" y="0"/>
                </a:moveTo>
                <a:lnTo>
                  <a:pt x="12940579" y="0"/>
                </a:lnTo>
                <a:lnTo>
                  <a:pt x="12940579" y="3794139"/>
                </a:lnTo>
                <a:lnTo>
                  <a:pt x="0" y="37941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0764" b="-10764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544000" y="416033"/>
            <a:ext cx="1618180" cy="25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BYTE FORGE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162180" y="6433183"/>
            <a:ext cx="8884768" cy="2825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9"/>
              </a:lnSpc>
              <a:spcBef>
                <a:spcPct val="0"/>
              </a:spcBef>
            </a:pPr>
            <a:r>
              <a:rPr lang="en-US" sz="53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uses the ping3 library to check if an access point is reacheable.</a:t>
            </a: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381323" y="1264252"/>
            <a:ext cx="1532709" cy="1532709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DB8C31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9"/>
              <a:stretch>
                <a:fillRect l="223" r="223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04923" y="-360454"/>
            <a:ext cx="19097845" cy="1389154"/>
            <a:chOff x="0" y="0"/>
            <a:chExt cx="5029885" cy="3658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9885" cy="365868"/>
            </a:xfrm>
            <a:custGeom>
              <a:avLst/>
              <a:gdLst/>
              <a:ahLst/>
              <a:cxnLst/>
              <a:rect l="l" t="t" r="r" b="b"/>
              <a:pathLst>
                <a:path w="5029885" h="365868">
                  <a:moveTo>
                    <a:pt x="0" y="0"/>
                  </a:moveTo>
                  <a:lnTo>
                    <a:pt x="5029885" y="0"/>
                  </a:lnTo>
                  <a:lnTo>
                    <a:pt x="5029885" y="365868"/>
                  </a:lnTo>
                  <a:lnTo>
                    <a:pt x="0" y="365868"/>
                  </a:ln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029885" cy="403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441201"/>
            <a:ext cx="237954" cy="237954"/>
          </a:xfrm>
          <a:custGeom>
            <a:avLst/>
            <a:gdLst/>
            <a:ahLst/>
            <a:cxnLst/>
            <a:rect l="l" t="t" r="r" b="b"/>
            <a:pathLst>
              <a:path w="237954" h="237954">
                <a:moveTo>
                  <a:pt x="0" y="0"/>
                </a:moveTo>
                <a:lnTo>
                  <a:pt x="237954" y="0"/>
                </a:lnTo>
                <a:lnTo>
                  <a:pt x="237954" y="237954"/>
                </a:lnTo>
                <a:lnTo>
                  <a:pt x="0" y="237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028700" y="5255450"/>
            <a:ext cx="515300" cy="515300"/>
          </a:xfrm>
          <a:custGeom>
            <a:avLst/>
            <a:gdLst/>
            <a:ahLst/>
            <a:cxnLst/>
            <a:rect l="l" t="t" r="r" b="b"/>
            <a:pathLst>
              <a:path w="515300" h="515300">
                <a:moveTo>
                  <a:pt x="515300" y="0"/>
                </a:moveTo>
                <a:lnTo>
                  <a:pt x="0" y="0"/>
                </a:lnTo>
                <a:lnTo>
                  <a:pt x="0" y="515300"/>
                </a:lnTo>
                <a:lnTo>
                  <a:pt x="515300" y="515300"/>
                </a:lnTo>
                <a:lnTo>
                  <a:pt x="5153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329102" y="2087602"/>
            <a:ext cx="6958898" cy="8448270"/>
            <a:chOff x="0" y="0"/>
            <a:chExt cx="1832796" cy="222505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32796" cy="2225059"/>
            </a:xfrm>
            <a:custGeom>
              <a:avLst/>
              <a:gdLst/>
              <a:ahLst/>
              <a:cxnLst/>
              <a:rect l="l" t="t" r="r" b="b"/>
              <a:pathLst>
                <a:path w="1832796" h="2225059">
                  <a:moveTo>
                    <a:pt x="27813" y="0"/>
                  </a:moveTo>
                  <a:lnTo>
                    <a:pt x="1804983" y="0"/>
                  </a:lnTo>
                  <a:cubicBezTo>
                    <a:pt x="1812360" y="0"/>
                    <a:pt x="1819434" y="2930"/>
                    <a:pt x="1824650" y="8146"/>
                  </a:cubicBezTo>
                  <a:cubicBezTo>
                    <a:pt x="1829866" y="13362"/>
                    <a:pt x="1832796" y="20437"/>
                    <a:pt x="1832796" y="27813"/>
                  </a:cubicBezTo>
                  <a:lnTo>
                    <a:pt x="1832796" y="2197246"/>
                  </a:lnTo>
                  <a:cubicBezTo>
                    <a:pt x="1832796" y="2212606"/>
                    <a:pt x="1820344" y="2225059"/>
                    <a:pt x="1804983" y="2225059"/>
                  </a:cubicBezTo>
                  <a:lnTo>
                    <a:pt x="27813" y="2225059"/>
                  </a:lnTo>
                  <a:cubicBezTo>
                    <a:pt x="20437" y="2225059"/>
                    <a:pt x="13362" y="2222129"/>
                    <a:pt x="8146" y="2216913"/>
                  </a:cubicBezTo>
                  <a:cubicBezTo>
                    <a:pt x="2930" y="2211697"/>
                    <a:pt x="0" y="2204622"/>
                    <a:pt x="0" y="2197246"/>
                  </a:cubicBezTo>
                  <a:lnTo>
                    <a:pt x="0" y="27813"/>
                  </a:lnTo>
                  <a:cubicBezTo>
                    <a:pt x="0" y="20437"/>
                    <a:pt x="2930" y="13362"/>
                    <a:pt x="8146" y="8146"/>
                  </a:cubicBezTo>
                  <a:cubicBezTo>
                    <a:pt x="13362" y="2930"/>
                    <a:pt x="20437" y="0"/>
                    <a:pt x="278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832796" cy="2253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29102" y="7528999"/>
            <a:ext cx="6958898" cy="4176731"/>
            <a:chOff x="0" y="0"/>
            <a:chExt cx="6350000" cy="381127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3811270"/>
            </a:xfrm>
            <a:custGeom>
              <a:avLst/>
              <a:gdLst/>
              <a:ahLst/>
              <a:cxnLst/>
              <a:rect l="l" t="t" r="r" b="b"/>
              <a:pathLst>
                <a:path w="6350000" h="3811270">
                  <a:moveTo>
                    <a:pt x="1648460" y="0"/>
                  </a:moveTo>
                  <a:lnTo>
                    <a:pt x="5812790" y="0"/>
                  </a:lnTo>
                  <a:cubicBezTo>
                    <a:pt x="6109970" y="0"/>
                    <a:pt x="6350000" y="240030"/>
                    <a:pt x="6350000" y="537210"/>
                  </a:cubicBezTo>
                  <a:lnTo>
                    <a:pt x="6350000" y="2466340"/>
                  </a:lnTo>
                  <a:cubicBezTo>
                    <a:pt x="6350000" y="2763520"/>
                    <a:pt x="6109970" y="3003550"/>
                    <a:pt x="5812790" y="3003550"/>
                  </a:cubicBezTo>
                  <a:lnTo>
                    <a:pt x="4751070" y="3003550"/>
                  </a:lnTo>
                  <a:cubicBezTo>
                    <a:pt x="4587240" y="3003550"/>
                    <a:pt x="4431030" y="3078480"/>
                    <a:pt x="4329430" y="3208020"/>
                  </a:cubicBezTo>
                  <a:lnTo>
                    <a:pt x="4013200" y="3606800"/>
                  </a:lnTo>
                  <a:cubicBezTo>
                    <a:pt x="3911600" y="3735070"/>
                    <a:pt x="3756660" y="3811270"/>
                    <a:pt x="3591560" y="3811270"/>
                  </a:cubicBezTo>
                  <a:lnTo>
                    <a:pt x="537210" y="3811270"/>
                  </a:lnTo>
                  <a:cubicBezTo>
                    <a:pt x="240030" y="3811270"/>
                    <a:pt x="0" y="3571240"/>
                    <a:pt x="0" y="3274060"/>
                  </a:cubicBezTo>
                  <a:lnTo>
                    <a:pt x="0" y="1375410"/>
                  </a:lnTo>
                  <a:cubicBezTo>
                    <a:pt x="0" y="1206500"/>
                    <a:pt x="78740" y="1047750"/>
                    <a:pt x="213360" y="946150"/>
                  </a:cubicBezTo>
                  <a:lnTo>
                    <a:pt x="1324610" y="107950"/>
                  </a:lnTo>
                  <a:cubicBezTo>
                    <a:pt x="1417320" y="38100"/>
                    <a:pt x="1531620" y="0"/>
                    <a:pt x="1648460" y="0"/>
                  </a:cubicBezTo>
                  <a:close/>
                </a:path>
              </a:pathLst>
            </a:custGeom>
            <a:blipFill>
              <a:blip r:embed="rId7"/>
              <a:stretch>
                <a:fillRect t="-5502" b="-5502"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931917" y="3855883"/>
            <a:ext cx="10833228" cy="5088335"/>
          </a:xfrm>
          <a:custGeom>
            <a:avLst/>
            <a:gdLst/>
            <a:ahLst/>
            <a:cxnLst/>
            <a:rect l="l" t="t" r="r" b="b"/>
            <a:pathLst>
              <a:path w="10833228" h="5088335">
                <a:moveTo>
                  <a:pt x="0" y="0"/>
                </a:moveTo>
                <a:lnTo>
                  <a:pt x="10833229" y="0"/>
                </a:lnTo>
                <a:lnTo>
                  <a:pt x="10833229" y="5088335"/>
                </a:lnTo>
                <a:lnTo>
                  <a:pt x="0" y="50883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544000" y="416033"/>
            <a:ext cx="1618180" cy="25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BYTE FORGE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765146" y="3280548"/>
            <a:ext cx="5494154" cy="3924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Saves each ping result with a time stamp for monitoring trends and auditability</a:t>
            </a: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503105" y="1207355"/>
            <a:ext cx="1289143" cy="1289143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DB8C31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9"/>
              <a:stretch>
                <a:fillRect l="223" r="223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95398" y="-360454"/>
            <a:ext cx="19097845" cy="1389154"/>
            <a:chOff x="0" y="0"/>
            <a:chExt cx="5029885" cy="3658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9885" cy="365868"/>
            </a:xfrm>
            <a:custGeom>
              <a:avLst/>
              <a:gdLst/>
              <a:ahLst/>
              <a:cxnLst/>
              <a:rect l="l" t="t" r="r" b="b"/>
              <a:pathLst>
                <a:path w="5029885" h="365868">
                  <a:moveTo>
                    <a:pt x="0" y="0"/>
                  </a:moveTo>
                  <a:lnTo>
                    <a:pt x="5029885" y="0"/>
                  </a:lnTo>
                  <a:lnTo>
                    <a:pt x="5029885" y="365868"/>
                  </a:lnTo>
                  <a:lnTo>
                    <a:pt x="0" y="365868"/>
                  </a:ln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029885" cy="403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441201"/>
            <a:ext cx="237954" cy="237954"/>
          </a:xfrm>
          <a:custGeom>
            <a:avLst/>
            <a:gdLst/>
            <a:ahLst/>
            <a:cxnLst/>
            <a:rect l="l" t="t" r="r" b="b"/>
            <a:pathLst>
              <a:path w="237954" h="237954">
                <a:moveTo>
                  <a:pt x="0" y="0"/>
                </a:moveTo>
                <a:lnTo>
                  <a:pt x="237954" y="0"/>
                </a:lnTo>
                <a:lnTo>
                  <a:pt x="237954" y="237954"/>
                </a:lnTo>
                <a:lnTo>
                  <a:pt x="0" y="237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1295518" y="1927756"/>
            <a:ext cx="5679036" cy="5095474"/>
            <a:chOff x="0" y="0"/>
            <a:chExt cx="7077238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077238" cy="6502400"/>
            </a:xfrm>
            <a:custGeom>
              <a:avLst/>
              <a:gdLst/>
              <a:ahLst/>
              <a:cxnLst/>
              <a:rect l="l" t="t" r="r" b="b"/>
              <a:pathLst>
                <a:path w="7077238" h="6502400">
                  <a:moveTo>
                    <a:pt x="0" y="546100"/>
                  </a:moveTo>
                  <a:lnTo>
                    <a:pt x="0" y="3953510"/>
                  </a:lnTo>
                  <a:cubicBezTo>
                    <a:pt x="0" y="4132580"/>
                    <a:pt x="164421" y="4301490"/>
                    <a:pt x="443221" y="4403090"/>
                  </a:cubicBezTo>
                  <a:lnTo>
                    <a:pt x="5468775" y="6252210"/>
                  </a:lnTo>
                  <a:cubicBezTo>
                    <a:pt x="6147903" y="6502400"/>
                    <a:pt x="7077238" y="6243320"/>
                    <a:pt x="7077238" y="5802630"/>
                  </a:cubicBezTo>
                  <a:lnTo>
                    <a:pt x="7077238" y="546100"/>
                  </a:lnTo>
                  <a:cubicBezTo>
                    <a:pt x="7077238" y="243840"/>
                    <a:pt x="6617336" y="0"/>
                    <a:pt x="6052587" y="0"/>
                  </a:cubicBezTo>
                  <a:lnTo>
                    <a:pt x="1024651" y="0"/>
                  </a:lnTo>
                  <a:cubicBezTo>
                    <a:pt x="459901" y="0"/>
                    <a:pt x="0" y="245110"/>
                    <a:pt x="0" y="546100"/>
                  </a:cubicBezTo>
                  <a:close/>
                </a:path>
              </a:pathLst>
            </a:custGeom>
            <a:blipFill>
              <a:blip r:embed="rId5"/>
              <a:stretch>
                <a:fillRect l="-17334" r="-17334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9861591" y="1089067"/>
            <a:ext cx="8211016" cy="8776334"/>
          </a:xfrm>
          <a:custGeom>
            <a:avLst/>
            <a:gdLst/>
            <a:ahLst/>
            <a:cxnLst/>
            <a:rect l="l" t="t" r="r" b="b"/>
            <a:pathLst>
              <a:path w="8211016" h="8776334">
                <a:moveTo>
                  <a:pt x="0" y="0"/>
                </a:moveTo>
                <a:lnTo>
                  <a:pt x="8211016" y="0"/>
                </a:lnTo>
                <a:lnTo>
                  <a:pt x="8211016" y="8776334"/>
                </a:lnTo>
                <a:lnTo>
                  <a:pt x="0" y="87763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3047" b="-76420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544000" y="416033"/>
            <a:ext cx="1618180" cy="25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BYTE FORGE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07008" y="2967833"/>
            <a:ext cx="5154582" cy="3924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39"/>
              </a:lnSpc>
              <a:spcBef>
                <a:spcPct val="0"/>
              </a:spcBef>
            </a:pPr>
            <a:r>
              <a:rPr lang="en-US" sz="55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Sends an email alert to the ISP when a ping to an AP fails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409977" y="8520600"/>
            <a:ext cx="1475399" cy="1475399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DB8C31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7"/>
              <a:stretch>
                <a:fillRect l="223" r="223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04923" y="-360454"/>
            <a:ext cx="19097845" cy="1389154"/>
            <a:chOff x="0" y="0"/>
            <a:chExt cx="5029885" cy="3658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9885" cy="365868"/>
            </a:xfrm>
            <a:custGeom>
              <a:avLst/>
              <a:gdLst/>
              <a:ahLst/>
              <a:cxnLst/>
              <a:rect l="l" t="t" r="r" b="b"/>
              <a:pathLst>
                <a:path w="5029885" h="365868">
                  <a:moveTo>
                    <a:pt x="0" y="0"/>
                  </a:moveTo>
                  <a:lnTo>
                    <a:pt x="5029885" y="0"/>
                  </a:lnTo>
                  <a:lnTo>
                    <a:pt x="5029885" y="365868"/>
                  </a:lnTo>
                  <a:lnTo>
                    <a:pt x="0" y="365868"/>
                  </a:ln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029885" cy="403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441201"/>
            <a:ext cx="237954" cy="237954"/>
          </a:xfrm>
          <a:custGeom>
            <a:avLst/>
            <a:gdLst/>
            <a:ahLst/>
            <a:cxnLst/>
            <a:rect l="l" t="t" r="r" b="b"/>
            <a:pathLst>
              <a:path w="237954" h="237954">
                <a:moveTo>
                  <a:pt x="0" y="0"/>
                </a:moveTo>
                <a:lnTo>
                  <a:pt x="237954" y="0"/>
                </a:lnTo>
                <a:lnTo>
                  <a:pt x="237954" y="237954"/>
                </a:lnTo>
                <a:lnTo>
                  <a:pt x="0" y="237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1008103" y="1703119"/>
            <a:ext cx="7432683" cy="6820274"/>
            <a:chOff x="0" y="0"/>
            <a:chExt cx="1957579" cy="179628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57579" cy="1796286"/>
            </a:xfrm>
            <a:custGeom>
              <a:avLst/>
              <a:gdLst/>
              <a:ahLst/>
              <a:cxnLst/>
              <a:rect l="l" t="t" r="r" b="b"/>
              <a:pathLst>
                <a:path w="1957579" h="1796286">
                  <a:moveTo>
                    <a:pt x="26040" y="0"/>
                  </a:moveTo>
                  <a:lnTo>
                    <a:pt x="1931539" y="0"/>
                  </a:lnTo>
                  <a:cubicBezTo>
                    <a:pt x="1945920" y="0"/>
                    <a:pt x="1957579" y="11659"/>
                    <a:pt x="1957579" y="26040"/>
                  </a:cubicBezTo>
                  <a:lnTo>
                    <a:pt x="1957579" y="1770246"/>
                  </a:lnTo>
                  <a:cubicBezTo>
                    <a:pt x="1957579" y="1784628"/>
                    <a:pt x="1945920" y="1796286"/>
                    <a:pt x="1931539" y="1796286"/>
                  </a:cubicBezTo>
                  <a:lnTo>
                    <a:pt x="26040" y="1796286"/>
                  </a:lnTo>
                  <a:cubicBezTo>
                    <a:pt x="11659" y="1796286"/>
                    <a:pt x="0" y="1784628"/>
                    <a:pt x="0" y="1770246"/>
                  </a:cubicBezTo>
                  <a:lnTo>
                    <a:pt x="0" y="26040"/>
                  </a:lnTo>
                  <a:cubicBezTo>
                    <a:pt x="0" y="11659"/>
                    <a:pt x="11659" y="0"/>
                    <a:pt x="2604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957579" cy="18248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6708634" y="1487659"/>
            <a:ext cx="10903621" cy="5548019"/>
          </a:xfrm>
          <a:custGeom>
            <a:avLst/>
            <a:gdLst/>
            <a:ahLst/>
            <a:cxnLst/>
            <a:rect l="l" t="t" r="r" b="b"/>
            <a:pathLst>
              <a:path w="10903621" h="5548019">
                <a:moveTo>
                  <a:pt x="0" y="0"/>
                </a:moveTo>
                <a:lnTo>
                  <a:pt x="10903621" y="0"/>
                </a:lnTo>
                <a:lnTo>
                  <a:pt x="10903621" y="5548019"/>
                </a:lnTo>
                <a:lnTo>
                  <a:pt x="0" y="55480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160622" y="7709402"/>
            <a:ext cx="5232015" cy="2168908"/>
          </a:xfrm>
          <a:custGeom>
            <a:avLst/>
            <a:gdLst/>
            <a:ahLst/>
            <a:cxnLst/>
            <a:rect l="l" t="t" r="r" b="b"/>
            <a:pathLst>
              <a:path w="5232015" h="2168908">
                <a:moveTo>
                  <a:pt x="0" y="0"/>
                </a:moveTo>
                <a:lnTo>
                  <a:pt x="5232015" y="0"/>
                </a:lnTo>
                <a:lnTo>
                  <a:pt x="5232015" y="2168908"/>
                </a:lnTo>
                <a:lnTo>
                  <a:pt x="0" y="21689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544000" y="416033"/>
            <a:ext cx="1618180" cy="25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BYTE FORGE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5009" y="2496609"/>
            <a:ext cx="4654343" cy="4539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4296">
                <a:solidFill>
                  <a:srgbClr val="FF3131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CORE LOGIC THAT PERFORMS CONNECTIVITY CHECKS,LOGS,</a:t>
            </a:r>
          </a:p>
          <a:p>
            <a:pPr algn="l">
              <a:lnSpc>
                <a:spcPts val="6015"/>
              </a:lnSpc>
              <a:spcBef>
                <a:spcPct val="0"/>
              </a:spcBef>
            </a:pPr>
            <a:r>
              <a:rPr lang="en-US" sz="4296">
                <a:solidFill>
                  <a:srgbClr val="FF3131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RESULTS AND SENDS ALERTS</a:t>
            </a:r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72187" y="8761357"/>
            <a:ext cx="1525643" cy="1525643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DB8C31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8"/>
              <a:stretch>
                <a:fillRect l="223" r="223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405</Words>
  <Application>Microsoft Office PowerPoint</Application>
  <PresentationFormat>Custom</PresentationFormat>
  <Paragraphs>76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30" baseType="lpstr">
      <vt:lpstr>Arial</vt:lpstr>
      <vt:lpstr>Comic Sans</vt:lpstr>
      <vt:lpstr>Archivo Black</vt:lpstr>
      <vt:lpstr>Tomorrow</vt:lpstr>
      <vt:lpstr>Calibri</vt:lpstr>
      <vt:lpstr>Shrikhand</vt:lpstr>
      <vt:lpstr>Canva Sans Bold</vt:lpstr>
      <vt:lpstr>Helvetica World Italics</vt:lpstr>
      <vt:lpstr>Libre Baskerville</vt:lpstr>
      <vt:lpstr>Helvetica World</vt:lpstr>
      <vt:lpstr>Canva Sans</vt:lpstr>
      <vt:lpstr>Helvetica World Bold</vt:lpstr>
      <vt:lpstr>Space Age</vt:lpstr>
      <vt:lpstr>League Spartan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CONNECT X</dc:title>
  <cp:lastModifiedBy>Microsoft account</cp:lastModifiedBy>
  <cp:revision>6</cp:revision>
  <dcterms:created xsi:type="dcterms:W3CDTF">2006-08-16T00:00:00Z</dcterms:created>
  <dcterms:modified xsi:type="dcterms:W3CDTF">2025-04-25T09:19:17Z</dcterms:modified>
  <dc:identifier>DAGlAqR8G2o</dc:identifier>
</cp:coreProperties>
</file>